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9" d="100"/>
          <a:sy n="119" d="100"/>
        </p:scale>
        <p:origin x="-394" y="206"/>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56092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:R.M.MABISHA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b="0" i="0" u="none" strike="noStrike" cap="none" dirty="0" smtClean="0">
                <a:solidFill>
                  <a:schemeClr val="tx1"/>
                </a:solidFill>
                <a:latin typeface="Arial"/>
                <a:ea typeface="Arial"/>
                <a:cs typeface="Arial"/>
                <a:sym typeface="Arial"/>
              </a:rPr>
              <a:t>au960221104069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Arunachala</a:t>
            </a:r>
            <a:r>
              <a:rPr lang="en-US" sz="1100" dirty="0" smtClean="0">
                <a:solidFill>
                  <a:schemeClr val="tx1"/>
                </a:solidFill>
              </a:rPr>
              <a:t>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46713" cy="3736404"/>
          </a:xfrm>
          <a:prstGeom prst="rect">
            <a:avLst/>
          </a:prstGeom>
          <a:noFill/>
          <a:ln>
            <a:noFill/>
          </a:ln>
        </p:spPr>
        <p:txBody>
          <a:bodyPr spcFirstLastPara="1" wrap="square" lIns="91425" tIns="91425" rIns="91425" bIns="91425" numCol="2" anchor="t" anchorCtr="0">
            <a:noAutofit/>
          </a:bodyPr>
          <a:lstStyle/>
          <a:p>
            <a:r>
              <a:rPr lang="en-IN" sz="1600" b="1" dirty="0">
                <a:solidFill>
                  <a:srgbClr val="213163"/>
                </a:solidFill>
              </a:rPr>
              <a:t>Modelling &amp; </a:t>
            </a:r>
            <a:r>
              <a:rPr lang="en-IN" sz="1600" b="1" dirty="0" smtClean="0">
                <a:solidFill>
                  <a:srgbClr val="213163"/>
                </a:solidFill>
              </a:rPr>
              <a:t>Results:</a:t>
            </a:r>
            <a:br>
              <a:rPr lang="en-IN" sz="1600" b="1" dirty="0" smtClean="0">
                <a:solidFill>
                  <a:srgbClr val="213163"/>
                </a:solidFill>
              </a:rPr>
            </a:br>
            <a:r>
              <a:rPr lang="en-IN" sz="1600" b="1" dirty="0" smtClean="0">
                <a:solidFill>
                  <a:srgbClr val="213163"/>
                </a:solidFill>
              </a:rPr>
              <a:t/>
            </a:r>
            <a:br>
              <a:rPr lang="en-IN" sz="1600" b="1" dirty="0" smtClean="0">
                <a:solidFill>
                  <a:srgbClr val="213163"/>
                </a:solidFill>
              </a:rPr>
            </a:br>
            <a:r>
              <a:rPr lang="en-US" b="1" dirty="0">
                <a:latin typeface="Adobe Hebrew" pitchFamily="18" charset="-79"/>
                <a:cs typeface="Adobe Hebrew" pitchFamily="18" charset="-79"/>
              </a:rPr>
              <a:t>Modeling</a:t>
            </a:r>
            <a:r>
              <a:rPr lang="en-US" dirty="0">
                <a:latin typeface="Adobe Hebrew" pitchFamily="18" charset="-79"/>
                <a:cs typeface="Adobe Hebrew" pitchFamily="18" charset="-79"/>
              </a:rPr>
              <a:t>:</a:t>
            </a:r>
            <a:br>
              <a:rPr lang="en-US" dirty="0">
                <a:latin typeface="Adobe Hebrew" pitchFamily="18" charset="-79"/>
                <a:cs typeface="Adobe Hebrew" pitchFamily="18" charset="-79"/>
              </a:rPr>
            </a:br>
            <a:r>
              <a:rPr lang="en-US" sz="1200" dirty="0">
                <a:latin typeface="Adobe Hebrew" pitchFamily="18" charset="-79"/>
                <a:cs typeface="Adobe Hebrew" pitchFamily="18" charset="-79"/>
              </a:rPr>
              <a:t>We start by thinking about what kinds of information we need to keep track of in our car rental application.</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We identify the main entities: cars, customers, and rentals.</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For each entity, we define the attributes or characteristics it should have. </a:t>
            </a:r>
            <a:r>
              <a:rPr lang="en-US" sz="1200" dirty="0" smtClean="0">
                <a:latin typeface="Adobe Hebrew" pitchFamily="18" charset="-79"/>
                <a:cs typeface="Adobe Hebrew" pitchFamily="18" charset="-79"/>
              </a:rPr>
              <a:t/>
            </a:r>
            <a:br>
              <a:rPr lang="en-US" sz="1200" dirty="0" smtClean="0">
                <a:latin typeface="Adobe Hebrew" pitchFamily="18" charset="-79"/>
                <a:cs typeface="Adobe Hebrew" pitchFamily="18" charset="-79"/>
              </a:rPr>
            </a:br>
            <a:r>
              <a:rPr lang="en-US" sz="1200" dirty="0" smtClean="0">
                <a:latin typeface="Adobe Hebrew" pitchFamily="18" charset="-79"/>
                <a:cs typeface="Adobe Hebrew" pitchFamily="18" charset="-79"/>
              </a:rPr>
              <a:t>For </a:t>
            </a:r>
            <a:r>
              <a:rPr lang="en-US" sz="1200" dirty="0">
                <a:latin typeface="Adobe Hebrew" pitchFamily="18" charset="-79"/>
                <a:cs typeface="Adobe Hebrew" pitchFamily="18" charset="-79"/>
              </a:rPr>
              <a:t>example, a car might have attributes like make, model, year, and availability status. </a:t>
            </a:r>
            <a:r>
              <a:rPr lang="en-US" sz="1200" dirty="0" smtClean="0">
                <a:latin typeface="Adobe Hebrew" pitchFamily="18" charset="-79"/>
                <a:cs typeface="Adobe Hebrew" pitchFamily="18" charset="-79"/>
              </a:rPr>
              <a:t/>
            </a:r>
            <a:br>
              <a:rPr lang="en-US" sz="1200" dirty="0" smtClean="0">
                <a:latin typeface="Adobe Hebrew" pitchFamily="18" charset="-79"/>
                <a:cs typeface="Adobe Hebrew" pitchFamily="18" charset="-79"/>
              </a:rPr>
            </a:br>
            <a:r>
              <a:rPr lang="en-US" sz="1200" dirty="0" smtClean="0">
                <a:latin typeface="Adobe Hebrew" pitchFamily="18" charset="-79"/>
                <a:cs typeface="Adobe Hebrew" pitchFamily="18" charset="-79"/>
              </a:rPr>
              <a:t>A </a:t>
            </a:r>
            <a:r>
              <a:rPr lang="en-US" sz="1200" dirty="0">
                <a:latin typeface="Adobe Hebrew" pitchFamily="18" charset="-79"/>
                <a:cs typeface="Adobe Hebrew" pitchFamily="18" charset="-79"/>
              </a:rPr>
              <a:t>customer might have attributes like name, email, and phone </a:t>
            </a:r>
            <a:r>
              <a:rPr lang="en-US" sz="1200" dirty="0" smtClean="0">
                <a:latin typeface="Adobe Hebrew" pitchFamily="18" charset="-79"/>
                <a:cs typeface="Adobe Hebrew" pitchFamily="18" charset="-79"/>
              </a:rPr>
              <a:t>number. We </a:t>
            </a:r>
            <a:r>
              <a:rPr lang="en-US" sz="1200" dirty="0">
                <a:latin typeface="Adobe Hebrew" pitchFamily="18" charset="-79"/>
                <a:cs typeface="Adobe Hebrew" pitchFamily="18" charset="-79"/>
              </a:rPr>
              <a:t>also think about how these entities are related to each other. For instance, a rental is associated with a specific car and customer, and it has attributes like rental start date, end date, and total </a:t>
            </a:r>
            <a:r>
              <a:rPr lang="en-US" sz="1200" dirty="0" smtClean="0">
                <a:latin typeface="Adobe Hebrew" pitchFamily="18" charset="-79"/>
                <a:cs typeface="Adobe Hebrew" pitchFamily="18" charset="-79"/>
              </a:rPr>
              <a:t>cost.  </a:t>
            </a:r>
            <a:br>
              <a:rPr lang="en-US" sz="1200" dirty="0" smtClean="0">
                <a:latin typeface="Adobe Hebrew" pitchFamily="18" charset="-79"/>
                <a:cs typeface="Adobe Hebrew" pitchFamily="18" charset="-79"/>
              </a:rPr>
            </a:br>
            <a:r>
              <a:rPr lang="en-US" sz="1200" dirty="0" smtClean="0">
                <a:latin typeface="Adobe Hebrew" pitchFamily="18" charset="-79"/>
                <a:cs typeface="Adobe Hebrew" pitchFamily="18" charset="-79"/>
              </a:rPr>
              <a:t>Using </a:t>
            </a:r>
            <a:r>
              <a:rPr lang="en-US" sz="1200" dirty="0" err="1">
                <a:latin typeface="Adobe Hebrew" pitchFamily="18" charset="-79"/>
                <a:cs typeface="Adobe Hebrew" pitchFamily="18" charset="-79"/>
              </a:rPr>
              <a:t>Django's</a:t>
            </a:r>
            <a:r>
              <a:rPr lang="en-US" sz="1200" dirty="0">
                <a:latin typeface="Adobe Hebrew" pitchFamily="18" charset="-79"/>
                <a:cs typeface="Adobe Hebrew" pitchFamily="18" charset="-79"/>
              </a:rPr>
              <a:t> modeling system, we create classes to represent each entity and define the attributes and relationships between them. </a:t>
            </a:r>
            <a:r>
              <a:rPr lang="en-US" sz="1200" dirty="0" smtClean="0">
                <a:latin typeface="Adobe Hebrew" pitchFamily="18" charset="-79"/>
                <a:cs typeface="Adobe Hebrew" pitchFamily="18" charset="-79"/>
              </a:rPr>
              <a:t>  This </a:t>
            </a:r>
            <a:r>
              <a:rPr lang="en-US" sz="1200" dirty="0">
                <a:latin typeface="Adobe Hebrew" pitchFamily="18" charset="-79"/>
                <a:cs typeface="Adobe Hebrew" pitchFamily="18" charset="-79"/>
              </a:rPr>
              <a:t>is done using simple Python code</a:t>
            </a:r>
            <a:r>
              <a:rPr lang="en-US" sz="1200" dirty="0" smtClean="0">
                <a:latin typeface="Adobe Hebrew" pitchFamily="18" charset="-79"/>
                <a:cs typeface="Adobe Hebrew" pitchFamily="18" charset="-79"/>
              </a:rPr>
              <a:t>.</a:t>
            </a:r>
            <a:br>
              <a:rPr lang="en-US" sz="1200" dirty="0" smtClean="0">
                <a:latin typeface="Adobe Hebrew" pitchFamily="18" charset="-79"/>
                <a:cs typeface="Adobe Hebrew" pitchFamily="18" charset="-79"/>
              </a:rPr>
            </a:br>
            <a:r>
              <a:rPr lang="en-US" sz="1200" dirty="0" smtClean="0">
                <a:latin typeface="Adobe Hebrew" pitchFamily="18" charset="-79"/>
                <a:cs typeface="Adobe Hebrew" pitchFamily="18" charset="-79"/>
              </a:rPr>
              <a:t/>
            </a:r>
            <a:br>
              <a:rPr lang="en-US" sz="1200" dirty="0" smtClean="0">
                <a:latin typeface="Adobe Hebrew" pitchFamily="18" charset="-79"/>
                <a:cs typeface="Adobe Hebrew" pitchFamily="18" charset="-79"/>
              </a:rPr>
            </a:br>
            <a:r>
              <a:rPr lang="en-US" sz="1200" dirty="0" smtClean="0">
                <a:latin typeface="Adobe Hebrew" pitchFamily="18" charset="-79"/>
                <a:cs typeface="Adobe Hebrew" pitchFamily="18" charset="-79"/>
              </a:rPr>
              <a:t/>
            </a:r>
            <a:br>
              <a:rPr lang="en-US" sz="1200" dirty="0" smtClean="0">
                <a:latin typeface="Adobe Hebrew" pitchFamily="18" charset="-79"/>
                <a:cs typeface="Adobe Hebrew" pitchFamily="18" charset="-79"/>
              </a:rPr>
            </a:br>
            <a:r>
              <a:rPr lang="en-US" sz="1200" b="1" dirty="0" smtClean="0">
                <a:latin typeface="Adobe Hebrew" pitchFamily="18" charset="-79"/>
                <a:cs typeface="Adobe Hebrew" pitchFamily="18" charset="-79"/>
              </a:rPr>
              <a:t>Results</a:t>
            </a:r>
            <a:r>
              <a:rPr lang="en-US" sz="1200" dirty="0">
                <a:latin typeface="Adobe Hebrew" pitchFamily="18" charset="-79"/>
                <a:cs typeface="Adobe Hebrew" pitchFamily="18" charset="-79"/>
              </a:rPr>
              <a:t>:</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With our models in place, we can start using our car rental application.</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We can add cars to our database by entering their details, such as make, model, and year.</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Customers can sign up and provide their information, like name, email, and phone number.</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When a customer wants to rent a car, they can search for available cars and select one.</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Once a rental is confirmed, the rental details are stored in the database, including the start date, end date, and total cost.</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Customers can view their rental history and current rentals.</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The application automatically updates the availability status of cars based on rentals.</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Admins can manage the database, add new cars, view customer information, and handle rental transactions.</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Overall, the application helps manage the process of renting cars efficiently, keeping track of inventory, customer information, and rental transactions.</a:t>
            </a:r>
            <a:br>
              <a:rPr lang="en-US" sz="1200" dirty="0">
                <a:latin typeface="Adobe Hebrew" pitchFamily="18" charset="-79"/>
                <a:cs typeface="Adobe Hebrew" pitchFamily="18" charset="-79"/>
              </a:rPr>
            </a:br>
            <a:r>
              <a:rPr lang="en-US" sz="1200" dirty="0">
                <a:latin typeface="Adobe Hebrew" pitchFamily="18" charset="-79"/>
                <a:cs typeface="Adobe Hebrew" pitchFamily="18" charset="-79"/>
              </a:rPr>
              <a:t/>
            </a:r>
            <a:br>
              <a:rPr lang="en-US" sz="1200" dirty="0">
                <a:latin typeface="Adobe Hebrew" pitchFamily="18" charset="-79"/>
                <a:cs typeface="Adobe Hebrew" pitchFamily="18" charset="-79"/>
              </a:rPr>
            </a:br>
            <a:endParaRPr lang="en-IN" sz="1200" dirty="0">
              <a:latin typeface="Adobe Hebrew" pitchFamily="18" charset="-79"/>
              <a:cs typeface="Adobe Hebrew" pitchFamily="18" charset="-79"/>
            </a:endParaRPr>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8637250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15" y="1116363"/>
            <a:ext cx="3683177" cy="173394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905" y="1107047"/>
            <a:ext cx="3747120" cy="174326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031" y="3030533"/>
            <a:ext cx="3526515" cy="18388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08754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42" y="1163111"/>
            <a:ext cx="3663995" cy="172332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67217"/>
            <a:ext cx="3644811" cy="171921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930" y="3007888"/>
            <a:ext cx="3906982" cy="1878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0792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075" y="1137666"/>
            <a:ext cx="3440190" cy="1653552"/>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694" y="2957076"/>
            <a:ext cx="3462571" cy="1640459"/>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832" y="1140212"/>
            <a:ext cx="3523317" cy="1644838"/>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1382" y="3032516"/>
            <a:ext cx="3465767" cy="1565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28150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500672" y="1039919"/>
            <a:ext cx="7886430" cy="624183"/>
          </a:xfrm>
        </p:spPr>
        <p:txBody>
          <a:bodyPr/>
          <a:lstStyle/>
          <a:p>
            <a:pPr algn="ctr"/>
            <a:r>
              <a:rPr lang="en-IN" b="1" cap="all" dirty="0"/>
              <a:t>OUR CAR INVENTORY</a:t>
            </a:r>
            <a:r>
              <a:rPr lang="en-IN" cap="all" dirty="0"/>
              <a:t/>
            </a:r>
            <a:br>
              <a:rPr lang="en-IN" cap="all" dirty="0"/>
            </a:b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64" y="1501529"/>
            <a:ext cx="6292095" cy="297768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99124" y="765137"/>
            <a:ext cx="7886430" cy="649583"/>
          </a:xfrm>
        </p:spPr>
        <p:txBody>
          <a:bodyPr/>
          <a:lstStyle/>
          <a:p>
            <a:pPr algn="ctr"/>
            <a:r>
              <a:rPr lang="en-IN" b="1" cap="all" dirty="0"/>
              <a:t>CONTACT US</a:t>
            </a:r>
            <a:r>
              <a:rPr lang="en-IN" cap="all" dirty="0"/>
              <a:t/>
            </a:r>
            <a:br>
              <a:rPr lang="en-IN" cap="all" dirty="0"/>
            </a:b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999" y="1668231"/>
            <a:ext cx="5166680" cy="2502396"/>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515590" y="2331057"/>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smtClean="0">
                <a:solidFill>
                  <a:srgbClr val="374151"/>
                </a:solidFill>
                <a:latin typeface="+mj-lt"/>
                <a:cs typeface="Times New Roman" panose="02020603050405020304" pitchFamily="18" charset="0"/>
              </a:rPr>
              <a:t>:</a:t>
            </a:r>
            <a:br>
              <a:rPr lang="en-US" sz="1600" b="1" dirty="0" smtClean="0">
                <a:solidFill>
                  <a:srgbClr val="374151"/>
                </a:solidFill>
                <a:latin typeface="+mj-lt"/>
                <a:cs typeface="Times New Roman" panose="02020603050405020304" pitchFamily="18" charset="0"/>
              </a:rPr>
            </a:br>
            <a:r>
              <a:rPr lang="en-US" sz="1600" b="1" dirty="0" smtClean="0">
                <a:solidFill>
                  <a:srgbClr val="374151"/>
                </a:solidFill>
                <a:latin typeface="+mj-lt"/>
                <a:cs typeface="Times New Roman" panose="02020603050405020304" pitchFamily="18" charset="0"/>
              </a:rPr>
              <a:t/>
            </a:r>
            <a:br>
              <a:rPr lang="en-US" sz="1600" b="1" dirty="0" smtClean="0">
                <a:solidFill>
                  <a:srgbClr val="374151"/>
                </a:solidFill>
                <a:latin typeface="+mj-lt"/>
                <a:cs typeface="Times New Roman" panose="02020603050405020304" pitchFamily="18" charset="0"/>
              </a:rPr>
            </a:br>
            <a:r>
              <a:rPr lang="en-US" dirty="0">
                <a:latin typeface="Adobe Hebrew" pitchFamily="18" charset="-79"/>
                <a:cs typeface="Adobe Hebrew" pitchFamily="18" charset="-79"/>
              </a:rPr>
              <a:t>Future Enhancements for Car Rentals Application with </a:t>
            </a:r>
            <a:r>
              <a:rPr lang="en-US" dirty="0" err="1">
                <a:latin typeface="Adobe Hebrew" pitchFamily="18" charset="-79"/>
                <a:cs typeface="Adobe Hebrew" pitchFamily="18" charset="-79"/>
              </a:rPr>
              <a:t>Django</a:t>
            </a:r>
            <a:r>
              <a:rPr lang="en-US" dirty="0">
                <a:latin typeface="Adobe Hebrew" pitchFamily="18" charset="-79"/>
                <a:cs typeface="Adobe Hebrew" pitchFamily="18" charset="-79"/>
              </a:rPr>
              <a:t> Framework</a:t>
            </a:r>
            <a:r>
              <a:rPr lang="en-US" dirty="0" smtClean="0">
                <a:latin typeface="Adobe Hebrew" pitchFamily="18" charset="-79"/>
                <a:cs typeface="Adobe Hebrew" pitchFamily="18" charset="-79"/>
              </a:rPr>
              <a:t>:</a:t>
            </a:r>
            <a:br>
              <a:rPr lang="en-US" dirty="0" smtClean="0">
                <a:latin typeface="Adobe Hebrew" pitchFamily="18" charset="-79"/>
                <a:cs typeface="Adobe Hebrew" pitchFamily="18" charset="-79"/>
              </a:rPr>
            </a:br>
            <a:r>
              <a:rPr lang="en-US" dirty="0" smtClean="0">
                <a:latin typeface="Adobe Hebrew" pitchFamily="18" charset="-79"/>
                <a:cs typeface="Adobe Hebrew" pitchFamily="18" charset="-79"/>
              </a:rPr>
              <a:t/>
            </a:r>
            <a:br>
              <a:rPr lang="en-US" dirty="0" smtClean="0">
                <a:latin typeface="Adobe Hebrew" pitchFamily="18" charset="-79"/>
                <a:cs typeface="Adobe Hebrew" pitchFamily="18" charset="-79"/>
              </a:rPr>
            </a:br>
            <a:r>
              <a:rPr lang="en-US" dirty="0">
                <a:latin typeface="Adobe Fan Heiti Std B" pitchFamily="34" charset="-128"/>
                <a:ea typeface="Adobe Fan Heiti Std B" pitchFamily="34" charset="-128"/>
              </a:rPr>
              <a:t> </a:t>
            </a:r>
            <a:r>
              <a:rPr lang="en-US" dirty="0" smtClean="0">
                <a:latin typeface="Adobe Fan Heiti Std B" pitchFamily="34" charset="-128"/>
                <a:ea typeface="Adobe Fan Heiti Std B" pitchFamily="34" charset="-128"/>
              </a:rPr>
              <a:t>                                                    1)</a:t>
            </a:r>
            <a:r>
              <a:rPr lang="en-IN" b="1" dirty="0">
                <a:latin typeface="Adobe Fan Heiti Std B" pitchFamily="34" charset="-128"/>
                <a:ea typeface="Adobe Fan Heiti Std B" pitchFamily="34" charset="-128"/>
              </a:rPr>
              <a:t> User Profiles and </a:t>
            </a:r>
            <a:r>
              <a:rPr lang="en-IN" b="1" dirty="0" smtClean="0">
                <a:latin typeface="Adobe Fan Heiti Std B" pitchFamily="34" charset="-128"/>
                <a:ea typeface="Adobe Fan Heiti Std B" pitchFamily="34" charset="-128"/>
              </a:rPr>
              <a:t>Preferences</a:t>
            </a:r>
            <a:br>
              <a:rPr lang="en-IN" b="1" dirty="0" smtClean="0">
                <a:latin typeface="Adobe Fan Heiti Std B" pitchFamily="34" charset="-128"/>
                <a:ea typeface="Adobe Fan Heiti Std B" pitchFamily="34" charset="-128"/>
              </a:rPr>
            </a:br>
            <a:r>
              <a:rPr lang="en-IN" b="1" dirty="0">
                <a:latin typeface="Adobe Fan Heiti Std B" pitchFamily="34" charset="-128"/>
                <a:ea typeface="Adobe Fan Heiti Std B" pitchFamily="34" charset="-128"/>
              </a:rPr>
              <a:t> </a:t>
            </a:r>
            <a:r>
              <a:rPr lang="en-IN" b="1" dirty="0" smtClean="0">
                <a:latin typeface="Adobe Fan Heiti Std B" pitchFamily="34" charset="-128"/>
                <a:ea typeface="Adobe Fan Heiti Std B" pitchFamily="34" charset="-128"/>
              </a:rPr>
              <a:t>                                                    2)</a:t>
            </a:r>
            <a:r>
              <a:rPr lang="en-IN" b="1" dirty="0">
                <a:latin typeface="Adobe Fan Heiti Std B" pitchFamily="34" charset="-128"/>
                <a:ea typeface="Adobe Fan Heiti Std B" pitchFamily="34" charset="-128"/>
              </a:rPr>
              <a:t> Integration of Payment </a:t>
            </a:r>
            <a:r>
              <a:rPr lang="en-IN" b="1" dirty="0" smtClean="0">
                <a:latin typeface="Adobe Fan Heiti Std B" pitchFamily="34" charset="-128"/>
                <a:ea typeface="Adobe Fan Heiti Std B" pitchFamily="34" charset="-128"/>
              </a:rPr>
              <a:t>Gateways</a:t>
            </a:r>
            <a:br>
              <a:rPr lang="en-IN" b="1" dirty="0" smtClean="0">
                <a:latin typeface="Adobe Fan Heiti Std B" pitchFamily="34" charset="-128"/>
                <a:ea typeface="Adobe Fan Heiti Std B" pitchFamily="34" charset="-128"/>
              </a:rPr>
            </a:br>
            <a:r>
              <a:rPr lang="en-IN" b="1" dirty="0">
                <a:latin typeface="Adobe Fan Heiti Std B" pitchFamily="34" charset="-128"/>
                <a:ea typeface="Adobe Fan Heiti Std B" pitchFamily="34" charset="-128"/>
              </a:rPr>
              <a:t> </a:t>
            </a:r>
            <a:r>
              <a:rPr lang="en-IN" b="1" dirty="0" smtClean="0">
                <a:latin typeface="Adobe Fan Heiti Std B" pitchFamily="34" charset="-128"/>
                <a:ea typeface="Adobe Fan Heiti Std B" pitchFamily="34" charset="-128"/>
              </a:rPr>
              <a:t>                                                    3)</a:t>
            </a:r>
            <a:r>
              <a:rPr lang="en-IN" b="1" dirty="0">
                <a:latin typeface="Adobe Fan Heiti Std B" pitchFamily="34" charset="-128"/>
                <a:ea typeface="Adobe Fan Heiti Std B" pitchFamily="34" charset="-128"/>
              </a:rPr>
              <a:t> Real-Time Availability </a:t>
            </a:r>
            <a:r>
              <a:rPr lang="en-IN" b="1" dirty="0" smtClean="0">
                <a:latin typeface="Adobe Fan Heiti Std B" pitchFamily="34" charset="-128"/>
                <a:ea typeface="Adobe Fan Heiti Std B" pitchFamily="34" charset="-128"/>
              </a:rPr>
              <a:t>Updates</a:t>
            </a:r>
            <a:br>
              <a:rPr lang="en-IN" b="1" dirty="0" smtClean="0">
                <a:latin typeface="Adobe Fan Heiti Std B" pitchFamily="34" charset="-128"/>
                <a:ea typeface="Adobe Fan Heiti Std B" pitchFamily="34" charset="-128"/>
              </a:rPr>
            </a:br>
            <a:r>
              <a:rPr lang="en-IN" b="1" dirty="0">
                <a:latin typeface="Adobe Fan Heiti Std B" pitchFamily="34" charset="-128"/>
                <a:ea typeface="Adobe Fan Heiti Std B" pitchFamily="34" charset="-128"/>
              </a:rPr>
              <a:t> </a:t>
            </a:r>
            <a:r>
              <a:rPr lang="en-IN" b="1" dirty="0" smtClean="0">
                <a:latin typeface="Adobe Fan Heiti Std B" pitchFamily="34" charset="-128"/>
                <a:ea typeface="Adobe Fan Heiti Std B" pitchFamily="34" charset="-128"/>
              </a:rPr>
              <a:t>                                                    4)</a:t>
            </a:r>
            <a:r>
              <a:rPr lang="en-US" b="1" dirty="0">
                <a:latin typeface="Adobe Fan Heiti Std B" pitchFamily="34" charset="-128"/>
                <a:ea typeface="Adobe Fan Heiti Std B" pitchFamily="34" charset="-128"/>
              </a:rPr>
              <a:t> </a:t>
            </a:r>
            <a:r>
              <a:rPr lang="en-US" b="1" dirty="0" smtClean="0">
                <a:latin typeface="Adobe Fan Heiti Std B" pitchFamily="34" charset="-128"/>
                <a:ea typeface="Adobe Fan Heiti Std B" pitchFamily="34" charset="-128"/>
              </a:rPr>
              <a:t>Enhanced </a:t>
            </a:r>
            <a:r>
              <a:rPr lang="en-US" b="1" dirty="0">
                <a:latin typeface="Adobe Fan Heiti Std B" pitchFamily="34" charset="-128"/>
                <a:ea typeface="Adobe Fan Heiti Std B" pitchFamily="34" charset="-128"/>
              </a:rPr>
              <a:t>Search and Filtering </a:t>
            </a:r>
            <a:r>
              <a:rPr lang="en-US" b="1" dirty="0" smtClean="0">
                <a:latin typeface="Adobe Fan Heiti Std B" pitchFamily="34" charset="-128"/>
                <a:ea typeface="Adobe Fan Heiti Std B" pitchFamily="34" charset="-128"/>
              </a:rPr>
              <a:t>Options</a:t>
            </a:r>
            <a:br>
              <a:rPr lang="en-US" b="1" dirty="0" smtClean="0">
                <a:latin typeface="Adobe Fan Heiti Std B" pitchFamily="34" charset="-128"/>
                <a:ea typeface="Adobe Fan Heiti Std B" pitchFamily="34" charset="-128"/>
              </a:rPr>
            </a:br>
            <a:r>
              <a:rPr lang="en-US" b="1" dirty="0">
                <a:latin typeface="Adobe Fan Heiti Std B" pitchFamily="34" charset="-128"/>
                <a:ea typeface="Adobe Fan Heiti Std B" pitchFamily="34" charset="-128"/>
              </a:rPr>
              <a:t> </a:t>
            </a:r>
            <a:r>
              <a:rPr lang="en-US" b="1" dirty="0" smtClean="0">
                <a:latin typeface="Adobe Fan Heiti Std B" pitchFamily="34" charset="-128"/>
                <a:ea typeface="Adobe Fan Heiti Std B" pitchFamily="34" charset="-128"/>
              </a:rPr>
              <a:t>                                                    5)</a:t>
            </a:r>
            <a:r>
              <a:rPr lang="en-IN" b="1" dirty="0">
                <a:latin typeface="Adobe Fan Heiti Std B" pitchFamily="34" charset="-128"/>
                <a:ea typeface="Adobe Fan Heiti Std B" pitchFamily="34" charset="-128"/>
              </a:rPr>
              <a:t> Mobile Application </a:t>
            </a:r>
            <a:r>
              <a:rPr lang="en-IN" b="1" dirty="0" smtClean="0">
                <a:latin typeface="Adobe Fan Heiti Std B" pitchFamily="34" charset="-128"/>
                <a:ea typeface="Adobe Fan Heiti Std B" pitchFamily="34" charset="-128"/>
              </a:rPr>
              <a:t>Development</a:t>
            </a:r>
            <a:br>
              <a:rPr lang="en-IN" b="1" dirty="0" smtClean="0">
                <a:latin typeface="Adobe Fan Heiti Std B" pitchFamily="34" charset="-128"/>
                <a:ea typeface="Adobe Fan Heiti Std B" pitchFamily="34" charset="-128"/>
              </a:rPr>
            </a:br>
            <a:r>
              <a:rPr lang="en-IN" b="1" dirty="0">
                <a:latin typeface="Adobe Fan Heiti Std B" pitchFamily="34" charset="-128"/>
                <a:ea typeface="Adobe Fan Heiti Std B" pitchFamily="34" charset="-128"/>
              </a:rPr>
              <a:t> </a:t>
            </a:r>
            <a:r>
              <a:rPr lang="en-IN" b="1" dirty="0" smtClean="0">
                <a:latin typeface="Adobe Fan Heiti Std B" pitchFamily="34" charset="-128"/>
                <a:ea typeface="Adobe Fan Heiti Std B" pitchFamily="34" charset="-128"/>
              </a:rPr>
              <a:t>                                                    6)</a:t>
            </a:r>
            <a:r>
              <a:rPr lang="en-IN" b="1" dirty="0">
                <a:latin typeface="Adobe Fan Heiti Std B" pitchFamily="34" charset="-128"/>
                <a:ea typeface="Adobe Fan Heiti Std B" pitchFamily="34" charset="-128"/>
              </a:rPr>
              <a:t> Feedback and Rating </a:t>
            </a:r>
            <a:r>
              <a:rPr lang="en-IN" b="1" dirty="0" smtClean="0">
                <a:latin typeface="Adobe Fan Heiti Std B" pitchFamily="34" charset="-128"/>
                <a:ea typeface="Adobe Fan Heiti Std B" pitchFamily="34" charset="-128"/>
              </a:rPr>
              <a:t>System</a:t>
            </a:r>
            <a:br>
              <a:rPr lang="en-IN" b="1" dirty="0" smtClean="0">
                <a:latin typeface="Adobe Fan Heiti Std B" pitchFamily="34" charset="-128"/>
                <a:ea typeface="Adobe Fan Heiti Std B" pitchFamily="34" charset="-128"/>
              </a:rPr>
            </a:br>
            <a:r>
              <a:rPr lang="en-IN" b="1" dirty="0">
                <a:latin typeface="Adobe Fan Heiti Std B" pitchFamily="34" charset="-128"/>
                <a:ea typeface="Adobe Fan Heiti Std B" pitchFamily="34" charset="-128"/>
              </a:rPr>
              <a:t> </a:t>
            </a:r>
            <a:r>
              <a:rPr lang="en-IN" b="1" dirty="0" smtClean="0">
                <a:latin typeface="Adobe Fan Heiti Std B" pitchFamily="34" charset="-128"/>
                <a:ea typeface="Adobe Fan Heiti Std B" pitchFamily="34" charset="-128"/>
              </a:rPr>
              <a:t>                                                    7)</a:t>
            </a:r>
            <a:r>
              <a:rPr lang="en-IN" b="1" dirty="0">
                <a:latin typeface="Adobe Fan Heiti Std B" pitchFamily="34" charset="-128"/>
                <a:ea typeface="Adobe Fan Heiti Std B" pitchFamily="34" charset="-128"/>
              </a:rPr>
              <a:t> Vehicle Tracking and </a:t>
            </a:r>
            <a:r>
              <a:rPr lang="en-IN" b="1" dirty="0" smtClean="0">
                <a:latin typeface="Adobe Fan Heiti Std B" pitchFamily="34" charset="-128"/>
                <a:ea typeface="Adobe Fan Heiti Std B" pitchFamily="34" charset="-128"/>
              </a:rPr>
              <a:t>Management</a:t>
            </a:r>
            <a:br>
              <a:rPr lang="en-IN" b="1" dirty="0" smtClean="0">
                <a:latin typeface="Adobe Fan Heiti Std B" pitchFamily="34" charset="-128"/>
                <a:ea typeface="Adobe Fan Heiti Std B" pitchFamily="34" charset="-128"/>
              </a:rPr>
            </a:br>
            <a:r>
              <a:rPr lang="en-IN" b="1" dirty="0">
                <a:latin typeface="Adobe Fan Heiti Std B" pitchFamily="34" charset="-128"/>
                <a:ea typeface="Adobe Fan Heiti Std B" pitchFamily="34" charset="-128"/>
              </a:rPr>
              <a:t> </a:t>
            </a:r>
            <a:r>
              <a:rPr lang="en-IN" b="1" dirty="0" smtClean="0">
                <a:latin typeface="Adobe Fan Heiti Std B" pitchFamily="34" charset="-128"/>
                <a:ea typeface="Adobe Fan Heiti Std B" pitchFamily="34" charset="-128"/>
              </a:rPr>
              <a:t>                                                    8)</a:t>
            </a:r>
            <a:r>
              <a:rPr lang="en-IN" b="1" dirty="0">
                <a:latin typeface="Adobe Fan Heiti Std B" pitchFamily="34" charset="-128"/>
                <a:ea typeface="Adobe Fan Heiti Std B" pitchFamily="34" charset="-128"/>
              </a:rPr>
              <a:t> Promotions and Loyalty </a:t>
            </a:r>
            <a:r>
              <a:rPr lang="en-IN" b="1" dirty="0" smtClean="0">
                <a:latin typeface="Adobe Fan Heiti Std B" pitchFamily="34" charset="-128"/>
                <a:ea typeface="Adobe Fan Heiti Std B" pitchFamily="34" charset="-128"/>
              </a:rPr>
              <a:t>Programs</a:t>
            </a:r>
            <a:br>
              <a:rPr lang="en-IN" b="1" dirty="0" smtClean="0">
                <a:latin typeface="Adobe Fan Heiti Std B" pitchFamily="34" charset="-128"/>
                <a:ea typeface="Adobe Fan Heiti Std B" pitchFamily="34" charset="-128"/>
              </a:rPr>
            </a:br>
            <a:r>
              <a:rPr lang="en-IN" b="1" dirty="0">
                <a:latin typeface="Adobe Fan Heiti Std B" pitchFamily="34" charset="-128"/>
                <a:ea typeface="Adobe Fan Heiti Std B" pitchFamily="34" charset="-128"/>
              </a:rPr>
              <a:t> </a:t>
            </a:r>
            <a:r>
              <a:rPr lang="en-IN" b="1" dirty="0" smtClean="0">
                <a:latin typeface="Adobe Fan Heiti Std B" pitchFamily="34" charset="-128"/>
                <a:ea typeface="Adobe Fan Heiti Std B" pitchFamily="34" charset="-128"/>
              </a:rPr>
              <a:t>                                                    9)</a:t>
            </a:r>
            <a:r>
              <a:rPr lang="en-IN" b="1" dirty="0">
                <a:latin typeface="Adobe Fan Heiti Std B" pitchFamily="34" charset="-128"/>
                <a:ea typeface="Adobe Fan Heiti Std B" pitchFamily="34" charset="-128"/>
              </a:rPr>
              <a:t> Multilingual </a:t>
            </a:r>
            <a:r>
              <a:rPr lang="en-IN" b="1" dirty="0" smtClean="0">
                <a:latin typeface="Adobe Fan Heiti Std B" pitchFamily="34" charset="-128"/>
                <a:ea typeface="Adobe Fan Heiti Std B" pitchFamily="34" charset="-128"/>
              </a:rPr>
              <a:t>Support</a:t>
            </a:r>
            <a:br>
              <a:rPr lang="en-IN" b="1" dirty="0" smtClean="0">
                <a:latin typeface="Adobe Fan Heiti Std B" pitchFamily="34" charset="-128"/>
                <a:ea typeface="Adobe Fan Heiti Std B" pitchFamily="34" charset="-128"/>
              </a:rPr>
            </a:br>
            <a:r>
              <a:rPr lang="en-IN" b="1" dirty="0">
                <a:latin typeface="Adobe Fan Heiti Std B" pitchFamily="34" charset="-128"/>
                <a:ea typeface="Adobe Fan Heiti Std B" pitchFamily="34" charset="-128"/>
              </a:rPr>
              <a:t> </a:t>
            </a:r>
            <a:r>
              <a:rPr lang="en-IN" b="1" dirty="0" smtClean="0">
                <a:latin typeface="Adobe Fan Heiti Std B" pitchFamily="34" charset="-128"/>
                <a:ea typeface="Adobe Fan Heiti Std B" pitchFamily="34" charset="-128"/>
              </a:rPr>
              <a:t>                                                   10)</a:t>
            </a:r>
            <a:r>
              <a:rPr lang="en-IN" b="1" dirty="0">
                <a:latin typeface="Adobe Fan Heiti Std B" pitchFamily="34" charset="-128"/>
                <a:ea typeface="Adobe Fan Heiti Std B" pitchFamily="34" charset="-128"/>
              </a:rPr>
              <a:t> Data Analytics and Reporting</a:t>
            </a:r>
            <a:r>
              <a:rPr lang="en-US" dirty="0">
                <a:latin typeface="Adobe Fan Heiti Std B" pitchFamily="34" charset="-128"/>
                <a:ea typeface="Adobe Fan Heiti Std B" pitchFamily="34" charset="-128"/>
              </a:rPr>
              <a:t/>
            </a:r>
            <a:br>
              <a:rPr lang="en-US" dirty="0">
                <a:latin typeface="Adobe Fan Heiti Std B" pitchFamily="34" charset="-128"/>
                <a:ea typeface="Adobe Fan Heiti Std B" pitchFamily="34" charset="-128"/>
              </a:rPr>
            </a:br>
            <a:r>
              <a:rPr lang="en-US" dirty="0" smtClean="0">
                <a:latin typeface="Adobe Fan Heiti Std B" pitchFamily="34" charset="-128"/>
                <a:ea typeface="Adobe Fan Heiti Std B" pitchFamily="34" charset="-128"/>
              </a:rPr>
              <a:t/>
            </a:r>
            <a:br>
              <a:rPr lang="en-US" dirty="0" smtClean="0">
                <a:latin typeface="Adobe Fan Heiti Std B" pitchFamily="34" charset="-128"/>
                <a:ea typeface="Adobe Fan Heiti Std B" pitchFamily="34" charset="-128"/>
              </a:rPr>
            </a:br>
            <a:r>
              <a:rPr lang="en-US" b="0" i="0" dirty="0">
                <a:solidFill>
                  <a:srgbClr val="374151"/>
                </a:solidFill>
                <a:effectLst/>
                <a:latin typeface="Söhne"/>
              </a:rPr>
              <a:t/>
            </a:r>
            <a:br>
              <a:rPr lang="en-US" b="0" i="0" dirty="0">
                <a:solidFill>
                  <a:srgbClr val="374151"/>
                </a:solidFill>
                <a:effectLst/>
                <a:latin typeface="Söhne"/>
              </a:rPr>
            </a:br>
            <a:endParaRPr lang="en-US"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07708"/>
            <a:ext cx="8538556" cy="3659671"/>
          </a:xfrm>
          <a:prstGeom prst="rect">
            <a:avLst/>
          </a:prstGeom>
          <a:noFill/>
          <a:ln>
            <a:noFill/>
          </a:ln>
        </p:spPr>
        <p:txBody>
          <a:bodyPr spcFirstLastPara="1" wrap="square" lIns="91425" tIns="91425" rIns="91425" bIns="91425" anchor="t" anchorCtr="0">
            <a:noAutofit/>
          </a:bodyPr>
          <a:lstStyle/>
          <a:p>
            <a:pPr lvl="0" algn="just">
              <a:buSzPts val="2800"/>
            </a:pPr>
            <a:r>
              <a:rPr lang="en-IN" sz="1600" b="1" dirty="0" smtClean="0">
                <a:solidFill>
                  <a:srgbClr val="213163"/>
                </a:solidFill>
              </a:rPr>
              <a:t>Conclusion:</a:t>
            </a:r>
            <a:br>
              <a:rPr lang="en-IN" sz="1600" b="1" dirty="0" smtClean="0">
                <a:solidFill>
                  <a:srgbClr val="213163"/>
                </a:solidFill>
              </a:rPr>
            </a:br>
            <a:r>
              <a:rPr lang="en-IN" sz="1600" b="1" dirty="0">
                <a:solidFill>
                  <a:srgbClr val="213163"/>
                </a:solidFill>
              </a:rPr>
              <a:t/>
            </a:r>
            <a:br>
              <a:rPr lang="en-IN" sz="1600" b="1" dirty="0">
                <a:solidFill>
                  <a:srgbClr val="213163"/>
                </a:solidFill>
              </a:rPr>
            </a:br>
            <a:r>
              <a:rPr lang="en-IN" sz="1600" b="1" dirty="0" smtClean="0">
                <a:solidFill>
                  <a:srgbClr val="213163"/>
                </a:solidFill>
              </a:rPr>
              <a:t/>
            </a:r>
            <a:br>
              <a:rPr lang="en-IN" sz="1600" b="1" dirty="0" smtClean="0">
                <a:solidFill>
                  <a:srgbClr val="213163"/>
                </a:solidFill>
              </a:rPr>
            </a:br>
            <a:r>
              <a:rPr lang="en-IN" sz="1600" b="1" dirty="0">
                <a:solidFill>
                  <a:srgbClr val="213163"/>
                </a:solidFill>
              </a:rPr>
              <a:t/>
            </a:r>
            <a:br>
              <a:rPr lang="en-IN" sz="1600" b="1" dirty="0">
                <a:solidFill>
                  <a:srgbClr val="213163"/>
                </a:solidFill>
              </a:rPr>
            </a:br>
            <a:r>
              <a:rPr lang="en-US" dirty="0">
                <a:solidFill>
                  <a:schemeClr val="tx1"/>
                </a:solidFill>
                <a:latin typeface="Adobe Hebrew" pitchFamily="18" charset="-79"/>
                <a:cs typeface="Adobe Hebrew" pitchFamily="18" charset="-79"/>
              </a:rPr>
              <a:t>In conclusion, the development of a Car Rentals Application using the </a:t>
            </a:r>
            <a:r>
              <a:rPr lang="en-US" dirty="0" err="1">
                <a:solidFill>
                  <a:schemeClr val="tx1"/>
                </a:solidFill>
                <a:latin typeface="Adobe Hebrew" pitchFamily="18" charset="-79"/>
                <a:cs typeface="Adobe Hebrew" pitchFamily="18" charset="-79"/>
              </a:rPr>
              <a:t>Django</a:t>
            </a:r>
            <a:r>
              <a:rPr lang="en-US" dirty="0">
                <a:solidFill>
                  <a:schemeClr val="tx1"/>
                </a:solidFill>
                <a:latin typeface="Adobe Hebrew" pitchFamily="18" charset="-79"/>
                <a:cs typeface="Adobe Hebrew" pitchFamily="18" charset="-79"/>
              </a:rPr>
              <a:t> Framework offers numerous benefits for both users and administrators. Through its robust features and efficient design, the application provides a seamless experience for customers to browse, book, and manage their car rental reservations. Utilizing </a:t>
            </a:r>
            <a:r>
              <a:rPr lang="en-US" dirty="0" err="1">
                <a:solidFill>
                  <a:schemeClr val="tx1"/>
                </a:solidFill>
                <a:latin typeface="Adobe Hebrew" pitchFamily="18" charset="-79"/>
                <a:cs typeface="Adobe Hebrew" pitchFamily="18" charset="-79"/>
              </a:rPr>
              <a:t>Django's</a:t>
            </a:r>
            <a:r>
              <a:rPr lang="en-US" dirty="0">
                <a:solidFill>
                  <a:schemeClr val="tx1"/>
                </a:solidFill>
                <a:latin typeface="Adobe Hebrew" pitchFamily="18" charset="-79"/>
                <a:cs typeface="Adobe Hebrew" pitchFamily="18" charset="-79"/>
              </a:rPr>
              <a:t> powerful backend capabilities ensures secure data handling and smooth transaction processing. Moreover, the flexibility and scalability of </a:t>
            </a:r>
            <a:r>
              <a:rPr lang="en-US" dirty="0" err="1">
                <a:solidFill>
                  <a:schemeClr val="tx1"/>
                </a:solidFill>
                <a:latin typeface="Adobe Hebrew" pitchFamily="18" charset="-79"/>
                <a:cs typeface="Adobe Hebrew" pitchFamily="18" charset="-79"/>
              </a:rPr>
              <a:t>Django</a:t>
            </a:r>
            <a:r>
              <a:rPr lang="en-US" dirty="0">
                <a:solidFill>
                  <a:schemeClr val="tx1"/>
                </a:solidFill>
                <a:latin typeface="Adobe Hebrew" pitchFamily="18" charset="-79"/>
                <a:cs typeface="Adobe Hebrew" pitchFamily="18" charset="-79"/>
              </a:rPr>
              <a:t> allow for easy customization and future enhancements to meet evolving business needs. Overall, the Car Rentals Application built on the </a:t>
            </a:r>
            <a:r>
              <a:rPr lang="en-US" dirty="0" err="1">
                <a:solidFill>
                  <a:schemeClr val="tx1"/>
                </a:solidFill>
                <a:latin typeface="Adobe Hebrew" pitchFamily="18" charset="-79"/>
                <a:cs typeface="Adobe Hebrew" pitchFamily="18" charset="-79"/>
              </a:rPr>
              <a:t>Django</a:t>
            </a:r>
            <a:r>
              <a:rPr lang="en-US" dirty="0">
                <a:solidFill>
                  <a:schemeClr val="tx1"/>
                </a:solidFill>
                <a:latin typeface="Adobe Hebrew" pitchFamily="18" charset="-79"/>
                <a:cs typeface="Adobe Hebrew" pitchFamily="18" charset="-79"/>
              </a:rPr>
              <a:t> Framework presents a modern and reliable solution for the car rental industry, enhancing convenience and satisfaction for all </a:t>
            </a:r>
            <a:r>
              <a:rPr lang="en-US" dirty="0" err="1" smtClean="0">
                <a:solidFill>
                  <a:schemeClr val="tx1"/>
                </a:solidFill>
                <a:latin typeface="Adobe Hebrew" pitchFamily="18" charset="-79"/>
                <a:cs typeface="Adobe Hebrew" pitchFamily="18" charset="-79"/>
              </a:rPr>
              <a:t>stakehold</a:t>
            </a:r>
            <a:r>
              <a:rPr lang="en-US" dirty="0" smtClean="0">
                <a:solidFill>
                  <a:schemeClr val="tx1"/>
                </a:solidFill>
                <a:latin typeface="Adobe Hebrew" pitchFamily="18" charset="-79"/>
                <a:cs typeface="Adobe Hebrew" pitchFamily="18" charset="-79"/>
              </a:rPr>
              <a:t/>
            </a:r>
            <a:br>
              <a:rPr lang="en-US" dirty="0" smtClean="0">
                <a:solidFill>
                  <a:schemeClr val="tx1"/>
                </a:solidFill>
                <a:latin typeface="Adobe Hebrew" pitchFamily="18" charset="-79"/>
                <a:cs typeface="Adobe Hebrew" pitchFamily="18" charset="-79"/>
              </a:rPr>
            </a:br>
            <a:r>
              <a:rPr lang="en-US" dirty="0" smtClean="0">
                <a:solidFill>
                  <a:schemeClr val="tx1"/>
                </a:solidFill>
                <a:latin typeface="Adobe Hebrew" pitchFamily="18" charset="-79"/>
                <a:cs typeface="Adobe Hebrew" pitchFamily="18" charset="-79"/>
              </a:rPr>
              <a:t>involved</a:t>
            </a:r>
            <a:r>
              <a:rPr lang="en-US" dirty="0">
                <a:solidFill>
                  <a:schemeClr val="tx1"/>
                </a:solidFill>
                <a:latin typeface="Adobe Hebrew" pitchFamily="18" charset="-79"/>
                <a:cs typeface="Adobe Hebrew" pitchFamily="18" charset="-79"/>
              </a:rPr>
              <a:t>.</a:t>
            </a:r>
            <a:r>
              <a:rPr lang="en-IN" dirty="0" smtClean="0">
                <a:solidFill>
                  <a:schemeClr val="tx1"/>
                </a:solidFill>
                <a:latin typeface="Adobe Hebrew" pitchFamily="18" charset="-79"/>
                <a:cs typeface="Adobe Hebrew" pitchFamily="18" charset="-79"/>
              </a:rPr>
              <a:t/>
            </a:r>
            <a:br>
              <a:rPr lang="en-IN" dirty="0" smtClean="0">
                <a:solidFill>
                  <a:schemeClr val="tx1"/>
                </a:solidFill>
                <a:latin typeface="Adobe Hebrew" pitchFamily="18" charset="-79"/>
                <a:cs typeface="Adobe Hebrew" pitchFamily="18" charset="-79"/>
              </a:rPr>
            </a:br>
            <a:endParaRPr lang="en-IN" dirty="0">
              <a:solidFill>
                <a:schemeClr val="tx1"/>
              </a:solidFill>
              <a:latin typeface="Adobe Hebrew" pitchFamily="18" charset="-79"/>
              <a:cs typeface="Adobe Hebrew" pitchFamily="18" charset="-79"/>
            </a:endParaRPr>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smtClean="0"/>
              <a:t>Car Rentals Application with </a:t>
            </a:r>
            <a:r>
              <a:rPr lang="en-US" sz="1600" b="1" dirty="0" err="1" smtClean="0"/>
              <a:t>Django</a:t>
            </a:r>
            <a:r>
              <a:rPr lang="en-US" sz="1600" b="1" dirty="0" smtClean="0"/>
              <a:t> </a:t>
            </a:r>
            <a:r>
              <a:rPr lang="en-US" sz="1600" b="1" dirty="0" err="1" smtClean="0"/>
              <a:t>Fram</a:t>
            </a:r>
            <a:endParaRPr lang="en-US" sz="1600" b="1"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891474" cy="3921842"/>
          </a:xfrm>
          <a:prstGeom prst="rect">
            <a:avLst/>
          </a:prstGeom>
          <a:noFill/>
          <a:ln>
            <a:noFill/>
          </a:ln>
        </p:spPr>
        <p:txBody>
          <a:bodyPr spcFirstLastPara="1" wrap="square" lIns="91425" tIns="91425" rIns="91425" bIns="91425" anchor="t" anchorCtr="0">
            <a:noAutofit/>
          </a:bodyPr>
          <a:lstStyle/>
          <a:p>
            <a:pPr algn="just"/>
            <a:r>
              <a:rPr lang="en-IN" sz="1600" b="1" dirty="0" smtClean="0">
                <a:solidFill>
                  <a:srgbClr val="213163"/>
                </a:solidFill>
              </a:rPr>
              <a:t>Abstract:</a:t>
            </a:r>
            <a:br>
              <a:rPr lang="en-IN" sz="1600" b="1" dirty="0" smtClean="0">
                <a:solidFill>
                  <a:srgbClr val="213163"/>
                </a:solidFill>
              </a:rPr>
            </a:br>
            <a:r>
              <a:rPr lang="en-IN" sz="1600" b="1" dirty="0" smtClean="0">
                <a:solidFill>
                  <a:srgbClr val="213163"/>
                </a:solidFill>
              </a:rPr>
              <a:t/>
            </a:r>
            <a:br>
              <a:rPr lang="en-IN" sz="1600" b="1" dirty="0" smtClean="0">
                <a:solidFill>
                  <a:srgbClr val="213163"/>
                </a:solidFill>
              </a:rPr>
            </a:br>
            <a:r>
              <a:rPr lang="en-IN" sz="1600" b="1" dirty="0">
                <a:solidFill>
                  <a:srgbClr val="213163"/>
                </a:solidFill>
              </a:rPr>
              <a:t/>
            </a:r>
            <a:br>
              <a:rPr lang="en-IN" sz="1600" b="1" dirty="0">
                <a:solidFill>
                  <a:srgbClr val="213163"/>
                </a:solidFill>
              </a:rPr>
            </a:br>
            <a:r>
              <a:rPr lang="en-IN" sz="1600" b="1" dirty="0" smtClean="0">
                <a:solidFill>
                  <a:srgbClr val="213163"/>
                </a:solidFill>
              </a:rPr>
              <a:t/>
            </a:r>
            <a:br>
              <a:rPr lang="en-IN" sz="1600" b="1" dirty="0" smtClean="0">
                <a:solidFill>
                  <a:srgbClr val="213163"/>
                </a:solidFill>
              </a:rPr>
            </a:br>
            <a:r>
              <a:rPr lang="en-US" sz="1600" dirty="0">
                <a:latin typeface="Adobe Hebrew" pitchFamily="18" charset="-79"/>
                <a:cs typeface="Adobe Hebrew" pitchFamily="18" charset="-79"/>
              </a:rPr>
              <a:t>In the era of digital transformation, the automotive industry has witnessed a significant shift towards online platforms for car rentals. To meet the evolving demands of modern consumers, an efficient and user-friendly car rentals application is essential. This presentation focuses on the development and implementation of such an application utilizing the </a:t>
            </a:r>
            <a:r>
              <a:rPr lang="en-US" sz="1600" dirty="0" err="1">
                <a:latin typeface="Adobe Hebrew" pitchFamily="18" charset="-79"/>
                <a:cs typeface="Adobe Hebrew" pitchFamily="18" charset="-79"/>
              </a:rPr>
              <a:t>Django</a:t>
            </a:r>
            <a:r>
              <a:rPr lang="en-US" sz="1600" dirty="0">
                <a:latin typeface="Adobe Hebrew" pitchFamily="18" charset="-79"/>
                <a:cs typeface="Adobe Hebrew" pitchFamily="18" charset="-79"/>
              </a:rPr>
              <a:t> framework.</a:t>
            </a:r>
            <a:br>
              <a:rPr lang="en-US" sz="1600" dirty="0">
                <a:latin typeface="Adobe Hebrew" pitchFamily="18" charset="-79"/>
                <a:cs typeface="Adobe Hebrew" pitchFamily="18" charset="-79"/>
              </a:rPr>
            </a:br>
            <a:r>
              <a:rPr lang="en-US" sz="1600" dirty="0" err="1">
                <a:latin typeface="Adobe Hebrew" pitchFamily="18" charset="-79"/>
                <a:cs typeface="Adobe Hebrew" pitchFamily="18" charset="-79"/>
              </a:rPr>
              <a:t>Django</a:t>
            </a:r>
            <a:r>
              <a:rPr lang="en-US" sz="1600" dirty="0">
                <a:latin typeface="Adobe Hebrew" pitchFamily="18" charset="-79"/>
                <a:cs typeface="Adobe Hebrew" pitchFamily="18" charset="-79"/>
              </a:rPr>
              <a:t>, a high-level Python web framework, offers a robust toolkit for building web applications quickly and securely. Leveraging </a:t>
            </a:r>
            <a:r>
              <a:rPr lang="en-US" sz="1600" dirty="0" err="1">
                <a:latin typeface="Adobe Hebrew" pitchFamily="18" charset="-79"/>
                <a:cs typeface="Adobe Hebrew" pitchFamily="18" charset="-79"/>
              </a:rPr>
              <a:t>Django's</a:t>
            </a:r>
            <a:r>
              <a:rPr lang="en-US" sz="1600" dirty="0">
                <a:latin typeface="Adobe Hebrew" pitchFamily="18" charset="-79"/>
                <a:cs typeface="Adobe Hebrew" pitchFamily="18" charset="-79"/>
              </a:rPr>
              <a:t> features such as authentication, ORM (Object-Relational Mapping), and </a:t>
            </a:r>
            <a:r>
              <a:rPr lang="en-US" sz="1600" dirty="0" err="1">
                <a:latin typeface="Adobe Hebrew" pitchFamily="18" charset="-79"/>
                <a:cs typeface="Adobe Hebrew" pitchFamily="18" charset="-79"/>
              </a:rPr>
              <a:t>templating</a:t>
            </a:r>
            <a:r>
              <a:rPr lang="en-US" sz="1600" dirty="0">
                <a:latin typeface="Adobe Hebrew" pitchFamily="18" charset="-79"/>
                <a:cs typeface="Adobe Hebrew" pitchFamily="18" charset="-79"/>
              </a:rPr>
              <a:t> engine, we have crafted a comprehensive solution for car rentals.</a:t>
            </a:r>
            <a:br>
              <a:rPr lang="en-US" sz="1600" dirty="0">
                <a:latin typeface="Adobe Hebrew" pitchFamily="18" charset="-79"/>
                <a:cs typeface="Adobe Hebrew" pitchFamily="18" charset="-79"/>
              </a:rPr>
            </a:br>
            <a:endParaRPr lang="en-IN" sz="1600" dirty="0">
              <a:latin typeface="Adobe Hebrew" pitchFamily="18" charset="-79"/>
              <a:cs typeface="Adobe Hebrew" pitchFamily="18" charset="-79"/>
            </a:endParaRPr>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97869" cy="3941025"/>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Problem </a:t>
            </a:r>
            <a:r>
              <a:rPr lang="en-IN" sz="1600" b="1" dirty="0" smtClean="0">
                <a:solidFill>
                  <a:srgbClr val="213163"/>
                </a:solidFill>
              </a:rPr>
              <a:t>Statement:</a:t>
            </a:r>
            <a:br>
              <a:rPr lang="en-IN" sz="1600" b="1" dirty="0" smtClean="0">
                <a:solidFill>
                  <a:srgbClr val="213163"/>
                </a:solidFill>
              </a:rPr>
            </a:br>
            <a:r>
              <a:rPr lang="en-IN" sz="1600" b="1" dirty="0">
                <a:solidFill>
                  <a:srgbClr val="213163"/>
                </a:solidFill>
              </a:rPr>
              <a:t/>
            </a:r>
            <a:br>
              <a:rPr lang="en-IN" sz="1600" b="1" dirty="0">
                <a:solidFill>
                  <a:srgbClr val="213163"/>
                </a:solidFill>
              </a:rPr>
            </a:br>
            <a:r>
              <a:rPr lang="en-US" dirty="0">
                <a:latin typeface="Adobe Hebrew" pitchFamily="18" charset="-79"/>
                <a:cs typeface="Adobe Hebrew" pitchFamily="18" charset="-79"/>
              </a:rPr>
              <a:t>Design and develop a Car Rentals Application using the </a:t>
            </a:r>
            <a:r>
              <a:rPr lang="en-US" dirty="0" err="1">
                <a:latin typeface="Adobe Hebrew" pitchFamily="18" charset="-79"/>
                <a:cs typeface="Adobe Hebrew" pitchFamily="18" charset="-79"/>
              </a:rPr>
              <a:t>Django</a:t>
            </a:r>
            <a:r>
              <a:rPr lang="en-US" dirty="0">
                <a:latin typeface="Adobe Hebrew" pitchFamily="18" charset="-79"/>
                <a:cs typeface="Adobe Hebrew" pitchFamily="18" charset="-79"/>
              </a:rPr>
              <a:t> Framework. The application should facilitate the rental of cars by customers with features such as browsing available cars, making reservations, and managing rental </a:t>
            </a:r>
            <a:r>
              <a:rPr lang="en-US" dirty="0" smtClean="0">
                <a:latin typeface="Adobe Hebrew" pitchFamily="18" charset="-79"/>
                <a:cs typeface="Adobe Hebrew" pitchFamily="18" charset="-79"/>
              </a:rPr>
              <a:t>bookings.</a:t>
            </a:r>
            <a:r>
              <a:rPr lang="en-IN" b="1" dirty="0"/>
              <a:t> </a:t>
            </a:r>
            <a:r>
              <a:rPr lang="en-IN" b="1" dirty="0" smtClean="0"/>
              <a:t/>
            </a:r>
            <a:br>
              <a:rPr lang="en-IN" b="1" dirty="0" smtClean="0"/>
            </a:br>
            <a:r>
              <a:rPr lang="en-IN" dirty="0" smtClean="0">
                <a:latin typeface="Adobe Hebrew" pitchFamily="18" charset="-79"/>
                <a:cs typeface="Adobe Hebrew" pitchFamily="18" charset="-79"/>
              </a:rPr>
              <a:t>Requirements are used here are:</a:t>
            </a:r>
            <a:br>
              <a:rPr lang="en-IN" dirty="0" smtClean="0">
                <a:latin typeface="Adobe Hebrew" pitchFamily="18" charset="-79"/>
                <a:cs typeface="Adobe Hebrew" pitchFamily="18" charset="-79"/>
              </a:rPr>
            </a:br>
            <a:r>
              <a:rPr lang="en-IN" dirty="0" smtClean="0">
                <a:latin typeface="Adobe Hebrew" pitchFamily="18" charset="-79"/>
                <a:cs typeface="Adobe Hebrew" pitchFamily="18" charset="-79"/>
              </a:rPr>
              <a:t/>
            </a:r>
            <a:br>
              <a:rPr lang="en-IN" dirty="0" smtClean="0">
                <a:latin typeface="Adobe Hebrew" pitchFamily="18" charset="-79"/>
                <a:cs typeface="Adobe Hebrew" pitchFamily="18" charset="-79"/>
              </a:rPr>
            </a:br>
            <a:r>
              <a:rPr lang="en-IN" dirty="0" smtClean="0">
                <a:latin typeface="Adobe Hebrew" pitchFamily="18" charset="-79"/>
                <a:cs typeface="Adobe Hebrew" pitchFamily="18" charset="-79"/>
              </a:rPr>
              <a:t>1.</a:t>
            </a:r>
            <a:r>
              <a:rPr lang="en-US" b="1" dirty="0" smtClean="0"/>
              <a:t> </a:t>
            </a:r>
            <a:r>
              <a:rPr lang="en-US" b="1" dirty="0">
                <a:latin typeface="Adobe Hebrew" pitchFamily="18" charset="-79"/>
                <a:cs typeface="Adobe Hebrew" pitchFamily="18" charset="-79"/>
              </a:rPr>
              <a:t>User Authentication:</a:t>
            </a:r>
            <a:r>
              <a:rPr lang="en-US" dirty="0">
                <a:latin typeface="Adobe Hebrew" pitchFamily="18" charset="-79"/>
                <a:cs typeface="Adobe Hebrew" pitchFamily="18" charset="-79"/>
              </a:rPr>
              <a:t> Implement user authentication and authorization for customers and administrators</a:t>
            </a:r>
            <a:r>
              <a:rPr lang="en-US" dirty="0" smtClean="0"/>
              <a:t>.</a:t>
            </a:r>
            <a:br>
              <a:rPr lang="en-US" dirty="0" smtClean="0"/>
            </a:br>
            <a:r>
              <a:rPr lang="en-US" dirty="0" smtClean="0">
                <a:latin typeface="Adobe Hebrew" pitchFamily="18" charset="-79"/>
                <a:cs typeface="Adobe Hebrew" pitchFamily="18" charset="-79"/>
              </a:rPr>
              <a:t>2.</a:t>
            </a:r>
            <a:r>
              <a:rPr lang="en-US" b="1" dirty="0">
                <a:latin typeface="Adobe Hebrew" pitchFamily="18" charset="-79"/>
                <a:cs typeface="Adobe Hebrew" pitchFamily="18" charset="-79"/>
              </a:rPr>
              <a:t> Car </a:t>
            </a:r>
            <a:r>
              <a:rPr lang="en-US" b="1" dirty="0" smtClean="0">
                <a:latin typeface="Adobe Hebrew" pitchFamily="18" charset="-79"/>
                <a:cs typeface="Adobe Hebrew" pitchFamily="18" charset="-79"/>
              </a:rPr>
              <a:t>Management: </a:t>
            </a:r>
            <a:r>
              <a:rPr lang="en-US" dirty="0" smtClean="0">
                <a:latin typeface="Adobe Hebrew" pitchFamily="18" charset="-79"/>
                <a:cs typeface="Adobe Hebrew" pitchFamily="18" charset="-79"/>
              </a:rPr>
              <a:t>Admins </a:t>
            </a:r>
            <a:r>
              <a:rPr lang="en-US" dirty="0">
                <a:latin typeface="Adobe Hebrew" pitchFamily="18" charset="-79"/>
                <a:cs typeface="Adobe Hebrew" pitchFamily="18" charset="-79"/>
              </a:rPr>
              <a:t>should be able to add, edit, and delete cars from the </a:t>
            </a:r>
            <a:r>
              <a:rPr lang="en-US" dirty="0" smtClean="0">
                <a:latin typeface="Adobe Hebrew" pitchFamily="18" charset="-79"/>
                <a:cs typeface="Adobe Hebrew" pitchFamily="18" charset="-79"/>
              </a:rPr>
              <a:t>inventory. Cars </a:t>
            </a:r>
            <a:r>
              <a:rPr lang="en-US" dirty="0">
                <a:latin typeface="Adobe Hebrew" pitchFamily="18" charset="-79"/>
                <a:cs typeface="Adobe Hebrew" pitchFamily="18" charset="-79"/>
              </a:rPr>
              <a:t>should have attributes such as make, model, year, color, price, availability status, </a:t>
            </a:r>
            <a:r>
              <a:rPr lang="en-US" dirty="0" smtClean="0">
                <a:latin typeface="Adobe Hebrew" pitchFamily="18" charset="-79"/>
                <a:cs typeface="Adobe Hebrew" pitchFamily="18" charset="-79"/>
              </a:rPr>
              <a:t>etc. Customers </a:t>
            </a:r>
            <a:r>
              <a:rPr lang="en-US" dirty="0">
                <a:latin typeface="Adobe Hebrew" pitchFamily="18" charset="-79"/>
                <a:cs typeface="Adobe Hebrew" pitchFamily="18" charset="-79"/>
              </a:rPr>
              <a:t>should be able to browse available cars and view their details</a:t>
            </a:r>
            <a:r>
              <a:rPr lang="en-US" dirty="0" smtClean="0">
                <a:latin typeface="Adobe Hebrew" pitchFamily="18" charset="-79"/>
                <a:cs typeface="Adobe Hebrew" pitchFamily="18" charset="-79"/>
              </a:rPr>
              <a:t>.</a:t>
            </a:r>
            <a:br>
              <a:rPr lang="en-US" dirty="0" smtClean="0">
                <a:latin typeface="Adobe Hebrew" pitchFamily="18" charset="-79"/>
                <a:cs typeface="Adobe Hebrew" pitchFamily="18" charset="-79"/>
              </a:rPr>
            </a:br>
            <a:r>
              <a:rPr lang="en-US" dirty="0" smtClean="0">
                <a:latin typeface="Adobe Hebrew" pitchFamily="18" charset="-79"/>
                <a:cs typeface="Adobe Hebrew" pitchFamily="18" charset="-79"/>
              </a:rPr>
              <a:t>3.</a:t>
            </a:r>
            <a:r>
              <a:rPr lang="en-US" b="1" dirty="0">
                <a:latin typeface="Adobe Hebrew" pitchFamily="18" charset="-79"/>
                <a:cs typeface="Adobe Hebrew" pitchFamily="18" charset="-79"/>
              </a:rPr>
              <a:t> Booking </a:t>
            </a:r>
            <a:r>
              <a:rPr lang="en-US" b="1" dirty="0" smtClean="0">
                <a:latin typeface="Adobe Hebrew" pitchFamily="18" charset="-79"/>
                <a:cs typeface="Adobe Hebrew" pitchFamily="18" charset="-79"/>
              </a:rPr>
              <a:t>System: </a:t>
            </a:r>
            <a:r>
              <a:rPr lang="en-US" dirty="0" smtClean="0">
                <a:latin typeface="Adobe Hebrew" pitchFamily="18" charset="-79"/>
                <a:cs typeface="Adobe Hebrew" pitchFamily="18" charset="-79"/>
              </a:rPr>
              <a:t>Customers </a:t>
            </a:r>
            <a:r>
              <a:rPr lang="en-US" dirty="0">
                <a:latin typeface="Adobe Hebrew" pitchFamily="18" charset="-79"/>
                <a:cs typeface="Adobe Hebrew" pitchFamily="18" charset="-79"/>
              </a:rPr>
              <a:t>should be able to select a car, specify rental duration, and make reservations</a:t>
            </a:r>
            <a:r>
              <a:rPr lang="en-US" dirty="0" smtClean="0"/>
              <a:t>.</a:t>
            </a:r>
            <a:br>
              <a:rPr lang="en-US" dirty="0" smtClean="0"/>
            </a:br>
            <a:r>
              <a:rPr lang="en-US" dirty="0" smtClean="0">
                <a:latin typeface="Adobe Hebrew" pitchFamily="18" charset="-79"/>
                <a:cs typeface="Adobe Hebrew" pitchFamily="18" charset="-79"/>
              </a:rPr>
              <a:t>4.</a:t>
            </a:r>
            <a:r>
              <a:rPr lang="en-US" b="1" dirty="0">
                <a:latin typeface="Adobe Hebrew" pitchFamily="18" charset="-79"/>
                <a:cs typeface="Adobe Hebrew" pitchFamily="18" charset="-79"/>
              </a:rPr>
              <a:t> User </a:t>
            </a:r>
            <a:r>
              <a:rPr lang="en-US" b="1" dirty="0" smtClean="0">
                <a:latin typeface="Adobe Hebrew" pitchFamily="18" charset="-79"/>
                <a:cs typeface="Adobe Hebrew" pitchFamily="18" charset="-79"/>
              </a:rPr>
              <a:t>Interface: </a:t>
            </a:r>
            <a:r>
              <a:rPr lang="en-US" dirty="0" smtClean="0">
                <a:latin typeface="Adobe Hebrew" pitchFamily="18" charset="-79"/>
                <a:cs typeface="Adobe Hebrew" pitchFamily="18" charset="-79"/>
              </a:rPr>
              <a:t>Design </a:t>
            </a:r>
            <a:r>
              <a:rPr lang="en-US" dirty="0">
                <a:latin typeface="Adobe Hebrew" pitchFamily="18" charset="-79"/>
                <a:cs typeface="Adobe Hebrew" pitchFamily="18" charset="-79"/>
              </a:rPr>
              <a:t>an intuitive and user-friendly interface for both customers and administrators</a:t>
            </a:r>
            <a:r>
              <a:rPr lang="en-US" dirty="0" smtClean="0">
                <a:latin typeface="Adobe Hebrew" pitchFamily="18" charset="-79"/>
                <a:cs typeface="Adobe Hebrew" pitchFamily="18" charset="-79"/>
              </a:rPr>
              <a:t>.</a:t>
            </a:r>
            <a:br>
              <a:rPr lang="en-US" dirty="0" smtClean="0">
                <a:latin typeface="Adobe Hebrew" pitchFamily="18" charset="-79"/>
                <a:cs typeface="Adobe Hebrew" pitchFamily="18" charset="-79"/>
              </a:rPr>
            </a:br>
            <a:r>
              <a:rPr lang="en-US" dirty="0" smtClean="0">
                <a:latin typeface="Adobe Hebrew" pitchFamily="18" charset="-79"/>
                <a:cs typeface="Adobe Hebrew" pitchFamily="18" charset="-79"/>
              </a:rPr>
              <a:t>5.</a:t>
            </a:r>
            <a:r>
              <a:rPr lang="en-US" b="1" dirty="0">
                <a:latin typeface="Adobe Hebrew" pitchFamily="18" charset="-79"/>
                <a:cs typeface="Adobe Hebrew" pitchFamily="18" charset="-79"/>
              </a:rPr>
              <a:t> Testing and Deployment:</a:t>
            </a:r>
            <a:r>
              <a:rPr lang="en-US" dirty="0">
                <a:latin typeface="Adobe Hebrew" pitchFamily="18" charset="-79"/>
                <a:cs typeface="Adobe Hebrew" pitchFamily="18" charset="-79"/>
              </a:rPr>
              <a:t/>
            </a:r>
            <a:br>
              <a:rPr lang="en-US" dirty="0">
                <a:latin typeface="Adobe Hebrew" pitchFamily="18" charset="-79"/>
                <a:cs typeface="Adobe Hebrew" pitchFamily="18" charset="-79"/>
              </a:rPr>
            </a:br>
            <a:r>
              <a:rPr lang="en-US" dirty="0" smtClean="0">
                <a:latin typeface="Adobe Hebrew" pitchFamily="18" charset="-79"/>
                <a:cs typeface="Adobe Hebrew" pitchFamily="18" charset="-79"/>
              </a:rPr>
              <a:t>        *Conduct </a:t>
            </a:r>
            <a:r>
              <a:rPr lang="en-US" dirty="0">
                <a:latin typeface="Adobe Hebrew" pitchFamily="18" charset="-79"/>
                <a:cs typeface="Adobe Hebrew" pitchFamily="18" charset="-79"/>
              </a:rPr>
              <a:t>thorough testing to ensure functionality and reliability.</a:t>
            </a:r>
            <a:br>
              <a:rPr lang="en-US" dirty="0">
                <a:latin typeface="Adobe Hebrew" pitchFamily="18" charset="-79"/>
                <a:cs typeface="Adobe Hebrew" pitchFamily="18" charset="-79"/>
              </a:rPr>
            </a:br>
            <a:r>
              <a:rPr lang="en-US" dirty="0" smtClean="0">
                <a:latin typeface="Adobe Hebrew" pitchFamily="18" charset="-79"/>
                <a:cs typeface="Adobe Hebrew" pitchFamily="18" charset="-79"/>
              </a:rPr>
              <a:t>        *Deploy </a:t>
            </a:r>
            <a:r>
              <a:rPr lang="en-US" dirty="0">
                <a:latin typeface="Adobe Hebrew" pitchFamily="18" charset="-79"/>
                <a:cs typeface="Adobe Hebrew" pitchFamily="18" charset="-79"/>
              </a:rPr>
              <a:t>the application on a reliable hosting platform with proper server configurations.</a:t>
            </a:r>
            <a:br>
              <a:rPr lang="en-US" dirty="0">
                <a:latin typeface="Adobe Hebrew" pitchFamily="18" charset="-79"/>
                <a:cs typeface="Adobe Hebrew" pitchFamily="18" charset="-79"/>
              </a:rPr>
            </a:br>
            <a:r>
              <a:rPr lang="en-US" dirty="0">
                <a:latin typeface="Adobe Hebrew" pitchFamily="18" charset="-79"/>
                <a:cs typeface="Adobe Hebrew" pitchFamily="18" charset="-79"/>
              </a:rPr>
              <a:t/>
            </a:r>
            <a:br>
              <a:rPr lang="en-US" dirty="0">
                <a:latin typeface="Adobe Hebrew" pitchFamily="18" charset="-79"/>
                <a:cs typeface="Adobe Hebrew" pitchFamily="18" charset="-79"/>
              </a:rPr>
            </a:br>
            <a:r>
              <a:rPr lang="en-US" dirty="0">
                <a:latin typeface="Adobe Hebrew" pitchFamily="18" charset="-79"/>
                <a:cs typeface="Adobe Hebrew" pitchFamily="18" charset="-79"/>
              </a:rPr>
              <a:t/>
            </a:r>
            <a:br>
              <a:rPr lang="en-US" dirty="0">
                <a:latin typeface="Adobe Hebrew" pitchFamily="18" charset="-79"/>
                <a:cs typeface="Adobe Hebrew" pitchFamily="18" charset="-79"/>
              </a:rPr>
            </a:br>
            <a:r>
              <a:rPr lang="en-US" dirty="0" smtClean="0">
                <a:latin typeface="Adobe Hebrew" pitchFamily="18" charset="-79"/>
                <a:cs typeface="Adobe Hebrew" pitchFamily="18" charset="-79"/>
              </a:rPr>
              <a:t/>
            </a:r>
            <a:br>
              <a:rPr lang="en-US" dirty="0" smtClean="0">
                <a:latin typeface="Adobe Hebrew" pitchFamily="18" charset="-79"/>
                <a:cs typeface="Adobe Hebrew" pitchFamily="18" charset="-79"/>
              </a:rPr>
            </a:br>
            <a:r>
              <a:rPr lang="en-US" dirty="0">
                <a:latin typeface="Adobe Hebrew" pitchFamily="18" charset="-79"/>
                <a:cs typeface="Adobe Hebrew" pitchFamily="18" charset="-79"/>
              </a:rPr>
              <a:t/>
            </a:r>
            <a:br>
              <a:rPr lang="en-US" dirty="0">
                <a:latin typeface="Adobe Hebrew" pitchFamily="18" charset="-79"/>
                <a:cs typeface="Adobe Hebrew" pitchFamily="18" charset="-79"/>
              </a:rPr>
            </a:br>
            <a:endParaRPr lang="en-IN" dirty="0">
              <a:latin typeface="Adobe Hebrew" pitchFamily="18" charset="-79"/>
              <a:cs typeface="Adobe Hebrew" pitchFamily="18" charset="-79"/>
            </a:endParaRPr>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923446" cy="380674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Project </a:t>
            </a:r>
            <a:r>
              <a:rPr lang="en-IN" sz="1600" b="1" dirty="0" smtClean="0">
                <a:solidFill>
                  <a:srgbClr val="213163"/>
                </a:solidFill>
              </a:rPr>
              <a:t>Overview:</a:t>
            </a:r>
            <a:br>
              <a:rPr lang="en-IN" sz="1600" b="1" dirty="0" smtClean="0">
                <a:solidFill>
                  <a:srgbClr val="213163"/>
                </a:solidFill>
              </a:rPr>
            </a:br>
            <a:r>
              <a:rPr lang="en-IN" sz="1600" b="1" dirty="0">
                <a:solidFill>
                  <a:srgbClr val="213163"/>
                </a:solidFill>
              </a:rPr>
              <a:t/>
            </a:r>
            <a:br>
              <a:rPr lang="en-IN" sz="1600" b="1" dirty="0">
                <a:solidFill>
                  <a:srgbClr val="213163"/>
                </a:solidFill>
              </a:rPr>
            </a:br>
            <a:r>
              <a:rPr lang="en-IN" sz="1600" b="1" dirty="0" smtClean="0">
                <a:solidFill>
                  <a:srgbClr val="213163"/>
                </a:solidFill>
              </a:rPr>
              <a:t/>
            </a:r>
            <a:br>
              <a:rPr lang="en-IN" sz="1600" b="1" dirty="0" smtClean="0">
                <a:solidFill>
                  <a:srgbClr val="213163"/>
                </a:solidFill>
              </a:rPr>
            </a:br>
            <a:r>
              <a:rPr lang="en-US" dirty="0">
                <a:solidFill>
                  <a:schemeClr val="tx1"/>
                </a:solidFill>
                <a:latin typeface="Adobe Hebrew" pitchFamily="18" charset="-79"/>
                <a:cs typeface="Adobe Hebrew" pitchFamily="18" charset="-79"/>
              </a:rPr>
              <a:t>The Car Rentals Application built with the </a:t>
            </a:r>
            <a:r>
              <a:rPr lang="en-US" dirty="0" err="1">
                <a:solidFill>
                  <a:schemeClr val="tx1"/>
                </a:solidFill>
                <a:latin typeface="Adobe Hebrew" pitchFamily="18" charset="-79"/>
                <a:cs typeface="Adobe Hebrew" pitchFamily="18" charset="-79"/>
              </a:rPr>
              <a:t>Django</a:t>
            </a:r>
            <a:r>
              <a:rPr lang="en-US" dirty="0">
                <a:solidFill>
                  <a:schemeClr val="tx1"/>
                </a:solidFill>
                <a:latin typeface="Adobe Hebrew" pitchFamily="18" charset="-79"/>
                <a:cs typeface="Adobe Hebrew" pitchFamily="18" charset="-79"/>
              </a:rPr>
              <a:t> Framework aims to provide users with a seamless platform for renting vehicles. Through this application, users can easily search for available cars based on their preferences such as location, date, and vehicle type. They can also make reservations, manage bookings, and handle payments securely. The admin panel allows administrators to efficiently manage vehicle listings, user accounts, bookings, and monitor overall operations. With intuitive user interfaces and robust backend functionalities, the Car Rentals Application streamlines the process of renting cars, offering convenience and reliability to both customers and administrators alike.</a:t>
            </a:r>
            <a:r>
              <a:rPr lang="en-IN" dirty="0" smtClean="0">
                <a:solidFill>
                  <a:schemeClr val="tx1"/>
                </a:solidFill>
                <a:latin typeface="Adobe Hebrew" pitchFamily="18" charset="-79"/>
                <a:cs typeface="Adobe Hebrew" pitchFamily="18" charset="-79"/>
              </a:rPr>
              <a:t/>
            </a:r>
            <a:br>
              <a:rPr lang="en-IN" dirty="0" smtClean="0">
                <a:solidFill>
                  <a:schemeClr val="tx1"/>
                </a:solidFill>
                <a:latin typeface="Adobe Hebrew" pitchFamily="18" charset="-79"/>
                <a:cs typeface="Adobe Hebrew" pitchFamily="18" charset="-79"/>
              </a:rPr>
            </a:br>
            <a:endParaRPr lang="en-IN" dirty="0">
              <a:solidFill>
                <a:schemeClr val="tx1"/>
              </a:solidFill>
              <a:latin typeface="Adobe Hebrew" pitchFamily="18" charset="-79"/>
              <a:cs typeface="Adobe Hebrew" pitchFamily="18" charset="-79"/>
            </a:endParaRPr>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74435" cy="3896264"/>
          </a:xfrm>
          <a:prstGeom prst="rect">
            <a:avLst/>
          </a:prstGeom>
          <a:noFill/>
          <a:ln>
            <a:noFill/>
          </a:ln>
        </p:spPr>
        <p:txBody>
          <a:bodyPr spcFirstLastPara="1" wrap="square" lIns="91425" tIns="91425" rIns="91425" bIns="91425" anchor="t" anchorCtr="0">
            <a:noAutofit/>
          </a:bodyPr>
          <a:lstStyle/>
          <a:p>
            <a:r>
              <a:rPr lang="en-IN" sz="1600" b="1" dirty="0" smtClean="0">
                <a:solidFill>
                  <a:srgbClr val="213163"/>
                </a:solidFill>
              </a:rPr>
              <a:t>Proposed Solution:</a:t>
            </a:r>
            <a:br>
              <a:rPr lang="en-IN" sz="1600" b="1" dirty="0" smtClean="0">
                <a:solidFill>
                  <a:srgbClr val="213163"/>
                </a:solidFill>
              </a:rPr>
            </a:br>
            <a:r>
              <a:rPr lang="en-IN" sz="1600" b="1" dirty="0" smtClean="0">
                <a:solidFill>
                  <a:srgbClr val="213163"/>
                </a:solidFill>
              </a:rPr>
              <a:t/>
            </a:r>
            <a:br>
              <a:rPr lang="en-IN" sz="1600" b="1" dirty="0" smtClean="0">
                <a:solidFill>
                  <a:srgbClr val="213163"/>
                </a:solidFill>
              </a:rPr>
            </a:br>
            <a:r>
              <a:rPr lang="en-IN" sz="1600" b="1" u="sng" dirty="0" smtClean="0">
                <a:solidFill>
                  <a:srgbClr val="213163"/>
                </a:solidFill>
              </a:rPr>
              <a:t>Proposed solution for Car Rentals Application with </a:t>
            </a:r>
            <a:r>
              <a:rPr lang="en-IN" sz="1600" b="1" u="sng" dirty="0" err="1" smtClean="0">
                <a:solidFill>
                  <a:srgbClr val="213163"/>
                </a:solidFill>
              </a:rPr>
              <a:t>Django</a:t>
            </a:r>
            <a:r>
              <a:rPr lang="en-IN" sz="1600" b="1" u="sng" dirty="0" smtClean="0">
                <a:solidFill>
                  <a:srgbClr val="213163"/>
                </a:solidFill>
              </a:rPr>
              <a:t> Framework:</a:t>
            </a:r>
            <a:r>
              <a:rPr lang="en-IN" sz="1600" b="1" dirty="0" smtClean="0">
                <a:solidFill>
                  <a:srgbClr val="213163"/>
                </a:solidFill>
              </a:rPr>
              <a:t/>
            </a:r>
            <a:br>
              <a:rPr lang="en-IN" sz="1600" b="1" dirty="0" smtClean="0">
                <a:solidFill>
                  <a:srgbClr val="213163"/>
                </a:solidFill>
              </a:rPr>
            </a:br>
            <a:r>
              <a:rPr lang="en-IN" sz="1600" b="1" dirty="0">
                <a:solidFill>
                  <a:srgbClr val="213163"/>
                </a:solidFill>
              </a:rPr>
              <a:t/>
            </a:r>
            <a:br>
              <a:rPr lang="en-IN" sz="1600" b="1" dirty="0">
                <a:solidFill>
                  <a:srgbClr val="213163"/>
                </a:solidFill>
              </a:rPr>
            </a:br>
            <a:r>
              <a:rPr lang="en-IN" sz="1600" b="1" dirty="0" smtClean="0">
                <a:solidFill>
                  <a:srgbClr val="213163"/>
                </a:solidFill>
              </a:rPr>
              <a:t>A)</a:t>
            </a:r>
            <a:r>
              <a:rPr lang="en-US" sz="1600" b="1" dirty="0" smtClean="0">
                <a:latin typeface="Adobe Hebrew" pitchFamily="18" charset="-79"/>
                <a:cs typeface="Adobe Hebrew" pitchFamily="18" charset="-79"/>
              </a:rPr>
              <a:t>Setup</a:t>
            </a:r>
            <a:r>
              <a:rPr lang="en-US" sz="1600" dirty="0">
                <a:latin typeface="Adobe Hebrew" pitchFamily="18" charset="-79"/>
                <a:cs typeface="Adobe Hebrew" pitchFamily="18" charset="-79"/>
              </a:rPr>
              <a:t>: We'll use </a:t>
            </a:r>
            <a:r>
              <a:rPr lang="en-US" sz="1600" dirty="0" err="1">
                <a:latin typeface="Adobe Hebrew" pitchFamily="18" charset="-79"/>
                <a:cs typeface="Adobe Hebrew" pitchFamily="18" charset="-79"/>
              </a:rPr>
              <a:t>Django</a:t>
            </a:r>
            <a:r>
              <a:rPr lang="en-US" sz="1600" dirty="0">
                <a:latin typeface="Adobe Hebrew" pitchFamily="18" charset="-79"/>
                <a:cs typeface="Adobe Hebrew" pitchFamily="18" charset="-79"/>
              </a:rPr>
              <a:t>, a framework for building web applications in Python. First, we set up our project and create different parts like the website itself and the database</a:t>
            </a:r>
            <a:r>
              <a:rPr lang="en-US" sz="1600" dirty="0" smtClean="0">
                <a:latin typeface="Adobe Hebrew" pitchFamily="18" charset="-79"/>
                <a:cs typeface="Adobe Hebrew" pitchFamily="18" charset="-79"/>
              </a:rPr>
              <a:t>.</a:t>
            </a:r>
            <a:br>
              <a:rPr lang="en-US" sz="1600" dirty="0" smtClean="0">
                <a:latin typeface="Adobe Hebrew" pitchFamily="18" charset="-79"/>
                <a:cs typeface="Adobe Hebrew" pitchFamily="18" charset="-79"/>
              </a:rPr>
            </a:br>
            <a:r>
              <a:rPr lang="en-US" sz="1600" dirty="0">
                <a:latin typeface="Adobe Hebrew" pitchFamily="18" charset="-79"/>
                <a:cs typeface="Adobe Hebrew" pitchFamily="18" charset="-79"/>
              </a:rPr>
              <a:t/>
            </a:r>
            <a:br>
              <a:rPr lang="en-US" sz="1600" dirty="0">
                <a:latin typeface="Adobe Hebrew" pitchFamily="18" charset="-79"/>
                <a:cs typeface="Adobe Hebrew" pitchFamily="18" charset="-79"/>
              </a:rPr>
            </a:br>
            <a:r>
              <a:rPr lang="en-US" sz="1600" dirty="0" smtClean="0">
                <a:latin typeface="Adobe Hebrew" pitchFamily="18" charset="-79"/>
                <a:cs typeface="Adobe Hebrew" pitchFamily="18" charset="-79"/>
              </a:rPr>
              <a:t>B)</a:t>
            </a:r>
            <a:r>
              <a:rPr lang="en-US" sz="1600" b="1" dirty="0" smtClean="0">
                <a:latin typeface="Adobe Hebrew" pitchFamily="18" charset="-79"/>
                <a:cs typeface="Adobe Hebrew" pitchFamily="18" charset="-79"/>
              </a:rPr>
              <a:t>Data </a:t>
            </a:r>
            <a:r>
              <a:rPr lang="en-US" sz="1600" b="1" dirty="0">
                <a:latin typeface="Adobe Hebrew" pitchFamily="18" charset="-79"/>
                <a:cs typeface="Adobe Hebrew" pitchFamily="18" charset="-79"/>
              </a:rPr>
              <a:t>Design</a:t>
            </a:r>
            <a:r>
              <a:rPr lang="en-US" sz="1600" dirty="0">
                <a:latin typeface="Adobe Hebrew" pitchFamily="18" charset="-79"/>
                <a:cs typeface="Adobe Hebrew" pitchFamily="18" charset="-79"/>
              </a:rPr>
              <a:t>: We plan what information we need to store, like details about cars, customers, and rentals. We organize this information into tables in our database</a:t>
            </a:r>
            <a:r>
              <a:rPr lang="en-US" sz="1600" dirty="0" smtClean="0">
                <a:latin typeface="Adobe Hebrew" pitchFamily="18" charset="-79"/>
                <a:cs typeface="Adobe Hebrew" pitchFamily="18" charset="-79"/>
              </a:rPr>
              <a:t>.</a:t>
            </a:r>
            <a:br>
              <a:rPr lang="en-US" sz="1600" dirty="0" smtClean="0">
                <a:latin typeface="Adobe Hebrew" pitchFamily="18" charset="-79"/>
                <a:cs typeface="Adobe Hebrew" pitchFamily="18" charset="-79"/>
              </a:rPr>
            </a:br>
            <a:r>
              <a:rPr lang="en-US" sz="1600" dirty="0">
                <a:latin typeface="Adobe Hebrew" pitchFamily="18" charset="-79"/>
                <a:cs typeface="Adobe Hebrew" pitchFamily="18" charset="-79"/>
              </a:rPr>
              <a:t/>
            </a:r>
            <a:br>
              <a:rPr lang="en-US" sz="1600" dirty="0">
                <a:latin typeface="Adobe Hebrew" pitchFamily="18" charset="-79"/>
                <a:cs typeface="Adobe Hebrew" pitchFamily="18" charset="-79"/>
              </a:rPr>
            </a:br>
            <a:r>
              <a:rPr lang="en-US" sz="1600" dirty="0" smtClean="0">
                <a:latin typeface="Adobe Hebrew" pitchFamily="18" charset="-79"/>
                <a:cs typeface="Adobe Hebrew" pitchFamily="18" charset="-79"/>
              </a:rPr>
              <a:t>C)</a:t>
            </a:r>
            <a:r>
              <a:rPr lang="en-US" sz="1600" b="1" dirty="0" smtClean="0">
                <a:latin typeface="Adobe Hebrew" pitchFamily="18" charset="-79"/>
                <a:cs typeface="Adobe Hebrew" pitchFamily="18" charset="-79"/>
              </a:rPr>
              <a:t>Admin </a:t>
            </a:r>
            <a:r>
              <a:rPr lang="en-US" sz="1600" b="1" dirty="0">
                <a:latin typeface="Adobe Hebrew" pitchFamily="18" charset="-79"/>
                <a:cs typeface="Adobe Hebrew" pitchFamily="18" charset="-79"/>
              </a:rPr>
              <a:t>Interface</a:t>
            </a:r>
            <a:r>
              <a:rPr lang="en-US" sz="1600" dirty="0">
                <a:latin typeface="Adobe Hebrew" pitchFamily="18" charset="-79"/>
                <a:cs typeface="Adobe Hebrew" pitchFamily="18" charset="-79"/>
              </a:rPr>
              <a:t>: We create a simple way to manage our data using </a:t>
            </a:r>
            <a:r>
              <a:rPr lang="en-US" sz="1600" dirty="0" err="1">
                <a:latin typeface="Adobe Hebrew" pitchFamily="18" charset="-79"/>
                <a:cs typeface="Adobe Hebrew" pitchFamily="18" charset="-79"/>
              </a:rPr>
              <a:t>Django's</a:t>
            </a:r>
            <a:r>
              <a:rPr lang="en-US" sz="1600" dirty="0">
                <a:latin typeface="Adobe Hebrew" pitchFamily="18" charset="-79"/>
                <a:cs typeface="Adobe Hebrew" pitchFamily="18" charset="-79"/>
              </a:rPr>
              <a:t> built-in admin interface. This allows us to add, edit, and delete cars, customers, and rentals easily.</a:t>
            </a:r>
            <a:br>
              <a:rPr lang="en-US" sz="1600" dirty="0">
                <a:latin typeface="Adobe Hebrew" pitchFamily="18" charset="-79"/>
                <a:cs typeface="Adobe Hebrew" pitchFamily="18" charset="-79"/>
              </a:rPr>
            </a:br>
            <a:endParaRPr lang="en-IN" sz="1600" dirty="0">
              <a:latin typeface="Adobe Hebrew" pitchFamily="18" charset="-79"/>
              <a:cs typeface="Adobe Hebrew" pitchFamily="18" charset="-79"/>
            </a:endParaRPr>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536997" y="1059763"/>
            <a:ext cx="8360685" cy="3108543"/>
          </a:xfrm>
          <a:prstGeom prst="rect">
            <a:avLst/>
          </a:prstGeom>
          <a:noFill/>
        </p:spPr>
        <p:txBody>
          <a:bodyPr wrap="square">
            <a:spAutoFit/>
          </a:bodyPr>
          <a:lstStyle/>
          <a:p>
            <a:r>
              <a:rPr lang="en-US" b="1" dirty="0" smtClean="0">
                <a:latin typeface="Adobe Hebrew" pitchFamily="18" charset="-79"/>
                <a:cs typeface="Adobe Hebrew" pitchFamily="18" charset="-79"/>
              </a:rPr>
              <a:t>D)User </a:t>
            </a:r>
            <a:r>
              <a:rPr lang="en-US" b="1" dirty="0">
                <a:latin typeface="Adobe Hebrew" pitchFamily="18" charset="-79"/>
                <a:cs typeface="Adobe Hebrew" pitchFamily="18" charset="-79"/>
              </a:rPr>
              <a:t>Interaction</a:t>
            </a:r>
            <a:r>
              <a:rPr lang="en-US" dirty="0">
                <a:latin typeface="Adobe Hebrew" pitchFamily="18" charset="-79"/>
                <a:cs typeface="Adobe Hebrew" pitchFamily="18" charset="-79"/>
              </a:rPr>
              <a:t>: We design the pages where users can view available cars, rent a car, and return it. These pages will be accessible through web addresses (URLs</a:t>
            </a:r>
            <a:r>
              <a:rPr lang="en-US" dirty="0" smtClean="0">
                <a:latin typeface="Adobe Hebrew" pitchFamily="18" charset="-79"/>
                <a:cs typeface="Adobe Hebrew" pitchFamily="18" charset="-79"/>
              </a:rPr>
              <a:t>).</a:t>
            </a:r>
          </a:p>
          <a:p>
            <a:endParaRPr lang="en-US" dirty="0">
              <a:latin typeface="Adobe Hebrew" pitchFamily="18" charset="-79"/>
              <a:cs typeface="Adobe Hebrew" pitchFamily="18" charset="-79"/>
            </a:endParaRPr>
          </a:p>
          <a:p>
            <a:r>
              <a:rPr lang="en-US" b="1" dirty="0" smtClean="0">
                <a:latin typeface="Adobe Hebrew" pitchFamily="18" charset="-79"/>
                <a:cs typeface="Adobe Hebrew" pitchFamily="18" charset="-79"/>
              </a:rPr>
              <a:t>E)Forms </a:t>
            </a:r>
            <a:r>
              <a:rPr lang="en-US" b="1" dirty="0">
                <a:latin typeface="Adobe Hebrew" pitchFamily="18" charset="-79"/>
                <a:cs typeface="Adobe Hebrew" pitchFamily="18" charset="-79"/>
              </a:rPr>
              <a:t>and Validation</a:t>
            </a:r>
            <a:r>
              <a:rPr lang="en-US" dirty="0">
                <a:latin typeface="Adobe Hebrew" pitchFamily="18" charset="-79"/>
                <a:cs typeface="Adobe Hebrew" pitchFamily="18" charset="-79"/>
              </a:rPr>
              <a:t>: We create forms for users to input their information when renting a car. We make sure this information is correct and complete before accepting it</a:t>
            </a:r>
            <a:r>
              <a:rPr lang="en-US" dirty="0" smtClean="0">
                <a:latin typeface="Adobe Hebrew" pitchFamily="18" charset="-79"/>
                <a:cs typeface="Adobe Hebrew" pitchFamily="18" charset="-79"/>
              </a:rPr>
              <a:t>.</a:t>
            </a:r>
          </a:p>
          <a:p>
            <a:endParaRPr lang="en-US" dirty="0">
              <a:latin typeface="Adobe Hebrew" pitchFamily="18" charset="-79"/>
              <a:cs typeface="Adobe Hebrew" pitchFamily="18" charset="-79"/>
            </a:endParaRPr>
          </a:p>
          <a:p>
            <a:r>
              <a:rPr lang="en-US" b="1" dirty="0" smtClean="0">
                <a:latin typeface="Adobe Hebrew" pitchFamily="18" charset="-79"/>
                <a:cs typeface="Adobe Hebrew" pitchFamily="18" charset="-79"/>
              </a:rPr>
              <a:t>F)User </a:t>
            </a:r>
            <a:r>
              <a:rPr lang="en-US" b="1" dirty="0">
                <a:latin typeface="Adobe Hebrew" pitchFamily="18" charset="-79"/>
                <a:cs typeface="Adobe Hebrew" pitchFamily="18" charset="-79"/>
              </a:rPr>
              <a:t>Authentication</a:t>
            </a:r>
            <a:r>
              <a:rPr lang="en-US" dirty="0">
                <a:latin typeface="Adobe Hebrew" pitchFamily="18" charset="-79"/>
                <a:cs typeface="Adobe Hebrew" pitchFamily="18" charset="-79"/>
              </a:rPr>
              <a:t>: We implement a way for users to sign up and log in to the website securely. This ensures that only authorized users can rent cars</a:t>
            </a:r>
            <a:r>
              <a:rPr lang="en-US" dirty="0" smtClean="0">
                <a:latin typeface="Adobe Hebrew" pitchFamily="18" charset="-79"/>
                <a:cs typeface="Adobe Hebrew" pitchFamily="18" charset="-79"/>
              </a:rPr>
              <a:t>.</a:t>
            </a:r>
          </a:p>
          <a:p>
            <a:endParaRPr lang="en-US" dirty="0">
              <a:latin typeface="Adobe Hebrew" pitchFamily="18" charset="-79"/>
              <a:cs typeface="Adobe Hebrew" pitchFamily="18" charset="-79"/>
            </a:endParaRPr>
          </a:p>
          <a:p>
            <a:r>
              <a:rPr lang="en-US" b="1" dirty="0" smtClean="0">
                <a:latin typeface="Adobe Hebrew" pitchFamily="18" charset="-79"/>
                <a:cs typeface="Adobe Hebrew" pitchFamily="18" charset="-79"/>
              </a:rPr>
              <a:t>G)Frontend </a:t>
            </a:r>
            <a:r>
              <a:rPr lang="en-US" b="1" dirty="0">
                <a:latin typeface="Adobe Hebrew" pitchFamily="18" charset="-79"/>
                <a:cs typeface="Adobe Hebrew" pitchFamily="18" charset="-79"/>
              </a:rPr>
              <a:t>Design</a:t>
            </a:r>
            <a:r>
              <a:rPr lang="en-US" dirty="0">
                <a:latin typeface="Adobe Hebrew" pitchFamily="18" charset="-79"/>
                <a:cs typeface="Adobe Hebrew" pitchFamily="18" charset="-79"/>
              </a:rPr>
              <a:t>: We make the website look good by designing its layout and adding colors, fonts, and images. This includes making it easy for users to navigate and understand.</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563033" y="1015003"/>
            <a:ext cx="8017933" cy="3216265"/>
          </a:xfrm>
          <a:prstGeom prst="rect">
            <a:avLst/>
          </a:prstGeom>
          <a:noFill/>
        </p:spPr>
        <p:txBody>
          <a:bodyPr wrap="square">
            <a:spAutoFit/>
          </a:bodyPr>
          <a:lstStyle/>
          <a:p>
            <a:r>
              <a:rPr lang="en-US" b="1" dirty="0" smtClean="0">
                <a:latin typeface="Adobe Hebrew" pitchFamily="18" charset="-79"/>
                <a:cs typeface="Adobe Hebrew" pitchFamily="18" charset="-79"/>
              </a:rPr>
              <a:t>H)Testing</a:t>
            </a:r>
            <a:r>
              <a:rPr lang="en-US" dirty="0">
                <a:latin typeface="Adobe Hebrew" pitchFamily="18" charset="-79"/>
                <a:cs typeface="Adobe Hebrew" pitchFamily="18" charset="-79"/>
              </a:rPr>
              <a:t>: We check that everything works as expected by testing the website thoroughly. This ensures that users won't encounter any bugs or errors when using it</a:t>
            </a:r>
            <a:r>
              <a:rPr lang="en-US" dirty="0" smtClean="0">
                <a:latin typeface="Adobe Hebrew" pitchFamily="18" charset="-79"/>
                <a:cs typeface="Adobe Hebrew" pitchFamily="18" charset="-79"/>
              </a:rPr>
              <a:t>.</a:t>
            </a:r>
          </a:p>
          <a:p>
            <a:endParaRPr lang="en-US" dirty="0">
              <a:latin typeface="Adobe Hebrew" pitchFamily="18" charset="-79"/>
              <a:cs typeface="Adobe Hebrew" pitchFamily="18" charset="-79"/>
            </a:endParaRPr>
          </a:p>
          <a:p>
            <a:r>
              <a:rPr lang="en-US" b="1" dirty="0" smtClean="0">
                <a:latin typeface="Adobe Hebrew" pitchFamily="18" charset="-79"/>
                <a:cs typeface="Adobe Hebrew" pitchFamily="18" charset="-79"/>
              </a:rPr>
              <a:t>I)Deployment</a:t>
            </a:r>
            <a:r>
              <a:rPr lang="en-US" dirty="0">
                <a:latin typeface="Adobe Hebrew" pitchFamily="18" charset="-79"/>
                <a:cs typeface="Adobe Hebrew" pitchFamily="18" charset="-79"/>
              </a:rPr>
              <a:t>: Once everything is ready, we deploy the website to a server so that people can access it online. This involves configuring the server and making sure the website is secure</a:t>
            </a:r>
            <a:r>
              <a:rPr lang="en-US" dirty="0" smtClean="0">
                <a:latin typeface="Adobe Hebrew" pitchFamily="18" charset="-79"/>
                <a:cs typeface="Adobe Hebrew" pitchFamily="18" charset="-79"/>
              </a:rPr>
              <a:t>.</a:t>
            </a:r>
          </a:p>
          <a:p>
            <a:endParaRPr lang="en-US" dirty="0">
              <a:latin typeface="Adobe Hebrew" pitchFamily="18" charset="-79"/>
              <a:cs typeface="Adobe Hebrew" pitchFamily="18" charset="-79"/>
            </a:endParaRPr>
          </a:p>
          <a:p>
            <a:r>
              <a:rPr lang="en-US" b="1" dirty="0" smtClean="0">
                <a:latin typeface="Adobe Hebrew" pitchFamily="18" charset="-79"/>
                <a:cs typeface="Adobe Hebrew" pitchFamily="18" charset="-79"/>
              </a:rPr>
              <a:t>J)Maintenance</a:t>
            </a:r>
            <a:r>
              <a:rPr lang="en-US" dirty="0">
                <a:latin typeface="Adobe Hebrew" pitchFamily="18" charset="-79"/>
                <a:cs typeface="Adobe Hebrew" pitchFamily="18" charset="-79"/>
              </a:rPr>
              <a:t>: We keep an eye on the website to make sure it continues to run smoothly. This includes fixing any issues that arise and updating it with new features as needed</a:t>
            </a:r>
            <a:r>
              <a:rPr lang="en-US" dirty="0" smtClean="0">
                <a:latin typeface="Adobe Hebrew" pitchFamily="18" charset="-79"/>
                <a:cs typeface="Adobe Hebrew" pitchFamily="18" charset="-79"/>
              </a:rPr>
              <a:t>.</a:t>
            </a:r>
          </a:p>
          <a:p>
            <a:endParaRPr lang="en-US" dirty="0">
              <a:latin typeface="Adobe Hebrew" pitchFamily="18" charset="-79"/>
              <a:cs typeface="Adobe Hebrew" pitchFamily="18" charset="-79"/>
            </a:endParaRPr>
          </a:p>
          <a:p>
            <a:r>
              <a:rPr lang="en-US" dirty="0" smtClean="0">
                <a:latin typeface="Adobe Hebrew" pitchFamily="18" charset="-79"/>
                <a:cs typeface="Adobe Hebrew" pitchFamily="18" charset="-79"/>
              </a:rPr>
              <a:t>      Overall</a:t>
            </a:r>
            <a:r>
              <a:rPr lang="en-US" dirty="0">
                <a:latin typeface="Adobe Hebrew" pitchFamily="18" charset="-79"/>
                <a:cs typeface="Adobe Hebrew" pitchFamily="18" charset="-79"/>
              </a:rPr>
              <a:t>, our goal is to create a user-friendly website where people can easily rent cars and manage their rentals with no hassle.</a:t>
            </a:r>
          </a:p>
          <a:p>
            <a:r>
              <a:rPr lang="en-US" dirty="0"/>
              <a:t/>
            </a:r>
            <a:br>
              <a:rPr lang="en-US" dirty="0"/>
            </a:b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323</TotalTime>
  <Words>354</Words>
  <Application>Microsoft Office PowerPoint</Application>
  <PresentationFormat>On-screen Show (16:9)</PresentationFormat>
  <Paragraphs>55</Paragraphs>
  <Slides>18</Slides>
  <Notes>11</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    In the era of digital transformation, the automotive industry has witnessed a significant shift towards online platforms for car rentals. To meet the evolving demands of modern consumers, an efficient and user-friendly car rentals application is essential. This presentation focuses on the development and implementation of such an application utilizing the Django framework. Django, a high-level Python web framework, offers a robust toolkit for building web applications quickly and securely. Leveraging Django's features such as authentication, ORM (Object-Relational Mapping), and templating engine, we have crafted a comprehensive solution for car rentals. </vt:lpstr>
      <vt:lpstr>Problem Statement:  Design and develop a Car Rentals Application using the Django Framework. The application should facilitate the rental of cars by customers with features such as browsing available cars, making reservations, and managing rental bookings.  Requirements are used here are:  1. User Authentication: Implement user authentication and authorization for customers and administrators. 2. Car Management: Admins should be able to add, edit, and delete cars from the inventory. Cars should have attributes such as make, model, year, color, price, availability status, etc. Customers should be able to browse available cars and view their details. 3. Booking System: Customers should be able to select a car, specify rental duration, and make reservations. 4. User Interface: Design an intuitive and user-friendly interface for both customers and administrators. 5. Testing and Deployment:         *Conduct thorough testing to ensure functionality and reliability.         *Deploy the application on a reliable hosting platform with proper server configurations.     </vt:lpstr>
      <vt:lpstr>Project Overview:   The Car Rentals Application built with the Django Framework aims to provide users with a seamless platform for renting vehicles. Through this application, users can easily search for available cars based on their preferences such as location, date, and vehicle type. They can also make reservations, manage bookings, and handle payments securely. The admin panel allows administrators to efficiently manage vehicle listings, user accounts, bookings, and monitor overall operations. With intuitive user interfaces and robust backend functionalities, the Car Rentals Application streamlines the process of renting cars, offering convenience and reliability to both customers and administrators alike. </vt:lpstr>
      <vt:lpstr>Proposed Solution:  Proposed solution for Car Rentals Application with Django Framework:  A)Setup: We'll use Django, a framework for building web applications in Python. First, we set up our project and create different parts like the website itself and the database.  B)Data Design: We plan what information we need to store, like details about cars, customers, and rentals. We organize this information into tables in our database.  C)Admin Interface: We create a simple way to manage our data using Django's built-in admin interface. This allows us to add, edit, and delete cars, customers, and rentals easily. </vt:lpstr>
      <vt:lpstr>PowerPoint Presentation</vt:lpstr>
      <vt:lpstr>PowerPoint Presentation</vt:lpstr>
      <vt:lpstr>Technology Used</vt:lpstr>
      <vt:lpstr>Modelling &amp; Results:  Modeling: We start by thinking about what kinds of information we need to keep track of in our car rental application. We identify the main entities: cars, customers, and rentals. For each entity, we define the attributes or characteristics it should have.  For example, a car might have attributes like make, model, year, and availability status.  A customer might have attributes like name, email, and phone number. We also think about how these entities are related to each other. For instance, a rental is associated with a specific car and customer, and it has attributes like rental start date, end date, and total cost.   Using Django's modeling system, we create classes to represent each entity and define the attributes and relationships between them.   This is done using simple Python code.   Results: With our models in place, we can start using our car rental application. We can add cars to our database by entering their details, such as make, model, and year. Customers can sign up and provide their information, like name, email, and phone number. When a customer wants to rent a car, they can search for available cars and select one. Once a rental is confirmed, the rental details are stored in the database, including the start date, end date, and total cost. Customers can view their rental history and current rentals. The application automatically updates the availability status of cars based on rentals. Admins can manage the database, add new cars, view customer information, and handle rental transactions. Overall, the application helps manage the process of renting cars efficiently, keeping track of inventory, customer information, and rental transactions.  </vt:lpstr>
      <vt:lpstr>Homepage</vt:lpstr>
      <vt:lpstr>About-Us-Page</vt:lpstr>
      <vt:lpstr>Service-Page</vt:lpstr>
      <vt:lpstr>OUR CAR INVENTORY </vt:lpstr>
      <vt:lpstr>CONTACT US </vt:lpstr>
      <vt:lpstr>Future Enhancements:  Future Enhancements for Car Rentals Application with Django Framework:                                                       1) User Profiles and Preferences                                                      2) Integration of Payment Gateways                                                      3) Real-Time Availability Updates                                                      4) Enhanced Search and Filtering Options                                                      5) Mobile Application Development                                                      6) Feedback and Rating System                                                      7) Vehicle Tracking and Management                                                      8) Promotions and Loyalty Programs                                                      9) Multilingual Support                                                     10) Data Analytics and Reporting   </vt:lpstr>
      <vt:lpstr>Conclusion:    In conclusion, the development of a Car Rentals Application using the Django Framework offers numerous benefits for both users and administrators. Through its robust features and efficient design, the application provides a seamless experience for customers to browse, book, and manage their car rental reservations. Utilizing Django's powerful backend capabilities ensures secure data handling and smooth transaction processing. Moreover, the flexibility and scalability of Django allow for easy customization and future enhancements to meet evolving business needs. Overall, the Car Rentals Application built on the Django Framework presents a modern and reliable solution for the car rental industry, enhancing convenience and satisfaction for all stakehold involved. </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india</cp:lastModifiedBy>
  <cp:revision>21</cp:revision>
  <dcterms:modified xsi:type="dcterms:W3CDTF">2024-04-10T08:37:08Z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